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0" r:id="rId3"/>
    <p:sldId id="261" r:id="rId4"/>
    <p:sldId id="257" r:id="rId5"/>
    <p:sldId id="258" r:id="rId6"/>
    <p:sldId id="259"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3" d="100"/>
          <a:sy n="73" d="100"/>
        </p:scale>
        <p:origin x="1296" y="6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AB2D0D81-2F60-4440-BB9B-9052394B158D}" type="datetimeFigureOut">
              <a:rPr lang="en-US" smtClean="0"/>
              <a:pPr/>
              <a:t>12/31/2016</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57A54715-7558-47F2-A378-9F27DB8DDB75}"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B2D0D81-2F60-4440-BB9B-9052394B158D}" type="datetimeFigureOut">
              <a:rPr lang="en-US" smtClean="0"/>
              <a:pPr/>
              <a:t>12/31/2016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A54715-7558-47F2-A378-9F27DB8DDB7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AB2D0D81-2F60-4440-BB9B-9052394B158D}" type="datetimeFigureOut">
              <a:rPr lang="en-US" smtClean="0"/>
              <a:pPr/>
              <a:t>12/31/2016</a:t>
            </a:fld>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57A54715-7558-47F2-A378-9F27DB8DDB75}"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AB2D0D81-2F60-4440-BB9B-9052394B158D}" type="datetimeFigureOut">
              <a:rPr lang="en-US" smtClean="0"/>
              <a:pPr/>
              <a:t>12/31/2016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57A54715-7558-47F2-A378-9F27DB8DDB75}" type="slidenum">
              <a:rPr lang="en-US" smtClean="0"/>
              <a:pPr/>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AB2D0D81-2F60-4440-BB9B-9052394B158D}" type="datetimeFigureOut">
              <a:rPr lang="en-US" smtClean="0"/>
              <a:pPr/>
              <a:t>12/31/2016</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57A54715-7558-47F2-A378-9F27DB8DDB75}" type="slidenum">
              <a:rPr lang="en-US" smtClean="0"/>
              <a:pPr/>
              <a:t>‹#›</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AB2D0D81-2F60-4440-BB9B-9052394B158D}" type="datetimeFigureOut">
              <a:rPr lang="en-US" smtClean="0"/>
              <a:pPr/>
              <a:t>12/31/2016</a:t>
            </a:fld>
            <a:endParaRPr lang="en-US"/>
          </a:p>
        </p:txBody>
      </p:sp>
      <p:sp>
        <p:nvSpPr>
          <p:cNvPr id="10" name="Slide Number Placeholder 9"/>
          <p:cNvSpPr>
            <a:spLocks noGrp="1"/>
          </p:cNvSpPr>
          <p:nvPr>
            <p:ph type="sldNum" sz="quarter" idx="16"/>
          </p:nvPr>
        </p:nvSpPr>
        <p:spPr/>
        <p:txBody>
          <a:bodyPr rtlCol="0"/>
          <a:lstStyle/>
          <a:p>
            <a:fld id="{57A54715-7558-47F2-A378-9F27DB8DDB75}" type="slidenum">
              <a:rPr lang="en-US" smtClean="0"/>
              <a:pPr/>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AB2D0D81-2F60-4440-BB9B-9052394B158D}" type="datetimeFigureOut">
              <a:rPr lang="en-US" smtClean="0"/>
              <a:pPr/>
              <a:t>12/31/2016</a:t>
            </a:fld>
            <a:endParaRPr lang="en-US"/>
          </a:p>
        </p:txBody>
      </p:sp>
      <p:sp>
        <p:nvSpPr>
          <p:cNvPr id="12" name="Slide Number Placeholder 11"/>
          <p:cNvSpPr>
            <a:spLocks noGrp="1"/>
          </p:cNvSpPr>
          <p:nvPr>
            <p:ph type="sldNum" sz="quarter" idx="16"/>
          </p:nvPr>
        </p:nvSpPr>
        <p:spPr/>
        <p:txBody>
          <a:bodyPr rtlCol="0"/>
          <a:lstStyle/>
          <a:p>
            <a:fld id="{57A54715-7558-47F2-A378-9F27DB8DDB75}" type="slidenum">
              <a:rPr lang="en-US" smtClean="0"/>
              <a:pPr/>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AB2D0D81-2F60-4440-BB9B-9052394B158D}" type="datetimeFigureOut">
              <a:rPr lang="en-US" smtClean="0"/>
              <a:pPr/>
              <a:t>12/31/2016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57A54715-7558-47F2-A378-9F27DB8DDB7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B2D0D81-2F60-4440-BB9B-9052394B158D}" type="datetimeFigureOut">
              <a:rPr lang="en-US" smtClean="0"/>
              <a:pPr/>
              <a:t>12/31/2016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57A54715-7558-47F2-A378-9F27DB8DDB7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AB2D0D81-2F60-4440-BB9B-9052394B158D}" type="datetimeFigureOut">
              <a:rPr lang="en-US" smtClean="0"/>
              <a:pPr/>
              <a:t>12/31/2016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57A54715-7558-47F2-A378-9F27DB8DDB75}" type="slidenum">
              <a:rPr lang="en-US" smtClean="0"/>
              <a:pPr/>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AB2D0D81-2F60-4440-BB9B-9052394B158D}" type="datetimeFigureOut">
              <a:rPr lang="en-US" smtClean="0"/>
              <a:pPr/>
              <a:t>12/31/2016</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57A54715-7558-47F2-A378-9F27DB8DDB75}" type="slidenum">
              <a:rPr lang="en-US" smtClean="0"/>
              <a:pPr/>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AB2D0D81-2F60-4440-BB9B-9052394B158D}" type="datetimeFigureOut">
              <a:rPr lang="en-US" smtClean="0"/>
              <a:pPr/>
              <a:t>12/31/2016</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57A54715-7558-47F2-A378-9F27DB8DDB7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71600" y="1371600"/>
            <a:ext cx="6477000" cy="1828800"/>
          </a:xfrm>
        </p:spPr>
        <p:txBody>
          <a:bodyPr/>
          <a:lstStyle/>
          <a:p>
            <a:pPr algn="ctr"/>
            <a:r>
              <a:rPr lang="en-US" dirty="0" smtClean="0"/>
              <a:t>National, State, and Local Economy</a:t>
            </a:r>
            <a:endParaRPr lang="en-US" dirty="0"/>
          </a:p>
        </p:txBody>
      </p:sp>
      <p:sp>
        <p:nvSpPr>
          <p:cNvPr id="3" name="Subtitle 2"/>
          <p:cNvSpPr>
            <a:spLocks noGrp="1"/>
          </p:cNvSpPr>
          <p:nvPr>
            <p:ph type="subTitle" idx="1"/>
          </p:nvPr>
        </p:nvSpPr>
        <p:spPr>
          <a:xfrm>
            <a:off x="1219200" y="3581400"/>
            <a:ext cx="6705600" cy="1828800"/>
          </a:xfrm>
        </p:spPr>
        <p:txBody>
          <a:bodyPr/>
          <a:lstStyle/>
          <a:p>
            <a:r>
              <a:rPr lang="en-US" i="1" dirty="0" smtClean="0"/>
              <a:t>Essential Questions: </a:t>
            </a:r>
            <a:r>
              <a:rPr lang="en-US" dirty="0" smtClean="0"/>
              <a:t>What are the major industries in the United States and the local economy?  What steps can the government take to protect the local, state, and national economies?</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United States’ Economy</a:t>
            </a:r>
            <a:endParaRPr lang="en-US" dirty="0"/>
          </a:p>
        </p:txBody>
      </p:sp>
      <p:sp>
        <p:nvSpPr>
          <p:cNvPr id="3" name="Content Placeholder 2"/>
          <p:cNvSpPr>
            <a:spLocks noGrp="1"/>
          </p:cNvSpPr>
          <p:nvPr>
            <p:ph sz="quarter" idx="1"/>
          </p:nvPr>
        </p:nvSpPr>
        <p:spPr>
          <a:xfrm>
            <a:off x="0" y="2438400"/>
            <a:ext cx="5867400" cy="838200"/>
          </a:xfrm>
        </p:spPr>
        <p:txBody>
          <a:bodyPr>
            <a:normAutofit fontScale="32500" lnSpcReduction="20000"/>
          </a:bodyPr>
          <a:lstStyle/>
          <a:p>
            <a:endParaRPr lang="en-US" dirty="0" smtClean="0"/>
          </a:p>
          <a:p>
            <a:endParaRPr lang="en-US" dirty="0" smtClean="0"/>
          </a:p>
          <a:p>
            <a:r>
              <a:rPr lang="en-US" sz="7000" dirty="0" smtClean="0"/>
              <a:t>Major US Industries: </a:t>
            </a:r>
            <a:endParaRPr lang="en-US" sz="7000" dirty="0"/>
          </a:p>
        </p:txBody>
      </p:sp>
      <p:pic>
        <p:nvPicPr>
          <p:cNvPr id="2049" name="Picture 1"/>
          <p:cNvPicPr>
            <a:picLocks noChangeAspect="1" noChangeArrowheads="1"/>
          </p:cNvPicPr>
          <p:nvPr/>
        </p:nvPicPr>
        <p:blipFill>
          <a:blip r:embed="rId2" cstate="print"/>
          <a:srcRect/>
          <a:stretch>
            <a:fillRect/>
          </a:stretch>
        </p:blipFill>
        <p:spPr bwMode="auto">
          <a:xfrm>
            <a:off x="533400" y="3352800"/>
            <a:ext cx="5288096" cy="1371600"/>
          </a:xfrm>
          <a:prstGeom prst="rect">
            <a:avLst/>
          </a:prstGeom>
          <a:noFill/>
          <a:ln w="9525">
            <a:noFill/>
            <a:miter lim="800000"/>
            <a:headEnd/>
            <a:tailEnd/>
          </a:ln>
        </p:spPr>
      </p:pic>
      <p:pic>
        <p:nvPicPr>
          <p:cNvPr id="2050" name="Picture 2"/>
          <p:cNvPicPr>
            <a:picLocks noChangeAspect="1" noChangeArrowheads="1"/>
          </p:cNvPicPr>
          <p:nvPr/>
        </p:nvPicPr>
        <p:blipFill>
          <a:blip r:embed="rId3" cstate="print"/>
          <a:srcRect/>
          <a:stretch>
            <a:fillRect/>
          </a:stretch>
        </p:blipFill>
        <p:spPr bwMode="auto">
          <a:xfrm>
            <a:off x="533400" y="4724400"/>
            <a:ext cx="5367455" cy="1447800"/>
          </a:xfrm>
          <a:prstGeom prst="rect">
            <a:avLst/>
          </a:prstGeom>
          <a:noFill/>
          <a:ln w="9525">
            <a:noFill/>
            <a:miter lim="800000"/>
            <a:headEnd/>
            <a:tailEnd/>
          </a:ln>
        </p:spPr>
      </p:pic>
      <p:sp>
        <p:nvSpPr>
          <p:cNvPr id="6" name="Rectangle 5"/>
          <p:cNvSpPr/>
          <p:nvPr/>
        </p:nvSpPr>
        <p:spPr>
          <a:xfrm>
            <a:off x="304800" y="1828800"/>
            <a:ext cx="8458200" cy="923330"/>
          </a:xfrm>
          <a:prstGeom prst="rect">
            <a:avLst/>
          </a:prstGeom>
        </p:spPr>
        <p:txBody>
          <a:bodyPr wrap="square">
            <a:spAutoFit/>
          </a:bodyPr>
          <a:lstStyle/>
          <a:p>
            <a:r>
              <a:rPr lang="en-US" dirty="0" smtClean="0"/>
              <a:t>World’s richest country the USA finished third in exporting last year. America shipped $1.48 trillion worth of goods around the globe, led by the top 10 items in the list below.</a:t>
            </a:r>
            <a:br>
              <a:rPr lang="en-US" dirty="0" smtClean="0"/>
            </a:br>
            <a:endParaRPr lang="en-US" dirty="0"/>
          </a:p>
        </p:txBody>
      </p:sp>
      <p:sp>
        <p:nvSpPr>
          <p:cNvPr id="2052" name="AutoShape 4" descr="data:image/jpeg;base64,/9j/4AAQSkZJRgABAQAAAQABAAD/2wCEAAkGBhQSEBIUExQWFRQWGBkZFBgYGBYZHBseHRocGBgXHhwcISkhFxojGRwVIC8gJycpLC4sHB8yNTAqNSc3LDUBCQoKDgwOGg8PGjUiHyQpMTQ1NSwvKiwpNDUvKTItNS0sLCw0LSksLiowKSwsKjUsLSw0NSksKSwsKSwsLC4sLP/AABEIAGgAiAMBIgACEQEDEQH/xAAcAAEAAwEBAQEBAAAAAAAAAAAABQYHBAgDAQL/xABGEAACAQMCBAIGBQcICwAAAAABAgMABBESIQUGEzEHQSIyUWFxgUKRobHBFENScnOCshUjMzRiotHxJCU1U2N0ksPS0+P/xAAZAQEAAwEBAAAAAAAAAAAAAAAAAgMEAQX/xAAsEQACAgEDAgQEBwAAAAAAAAAAAQIDEQQSITFBE1FhwQVxgfAVIiMyM5Gh/9oADAMBAAIRAxEAPwDcaUpQClKUApSlAKUpQClKUAr4Xd4kSF5GCqMZYnAGSAMny3Ir71Ec1cFN3aTwBgpkXGojONwe22e3toSik5JPhEsGr9qqcn3MkKra3LiSRBiOTca1HkQfpgY89xj2VagaHGsPB+0pShwUpSgFK5eJ8QEEMkrAlY1LEDuQBnb31U73xTgihjmaKbRJnTjpE7e7X8fqqShJ8pHG0i7UrOYfHC0dtKw3JO/0YvL9+p7hviDbz2M14usRw6hIpC6wVAONjg5BXG/nTa12GUWilUe48VrePRqimGtQy/0R2Pns+34+VS3BOeILlWYZjCsqnqaRuxwo2J7napeHPG7HBzcs4LFSoTmbmyCwjDzsRqOEVRlnPsA/E7Dz71y8uc+295I0SFklUZ6cgCsV/SGCQR88jzFQw+pIstKqfFPESG36muOQhJTESOnuwGdgXz9mds9qsVteh4kkAOGVWA88MAw+eDXXFpZZzKOqojmvi7WtnPOgDNGuQGzg7gb4+NcHE+fIoDh45T8An/lUZxDmq2v7eSArKokAB9VfMHuCcdu+Kg+hbW4qacumeTPeJ+KMshDGCNWUgqys4II3B3zWrcic4pxG2Egwsi+jMn6Ld8/qnuD8R5VB2vhTYOnqyb/8Q/gKgY+X/wCSbsT25k09pEJBDr3K9u47g+RqEd3c36yejmv0E0/v1NfFK5eG8QSeJZIzlGGQfwPsI7EV1VYeYKUpQENzj/ULv9k/3VgFxbEldSvpbfYPuAdJIwrds4zg71vnO7Y4defsX/hrNfD3mtY7gG4kIjWDpRbE4JlDFdgT7PcK3USkq3tWeSixJyWTO+MWWmRmgScR9wWjkBHtydOAPmfjXTwfmAR8OvrbUcztAVHkdLHWfmvTz7cV6LXilvcma3WQOwTEijf0XBAIPZh3G2RmvL9zwuRTLqH9GxR9wDqBKnb4iq4y3fu4xgk1joSPA7tOsjXAZoQd8Hc4AJAz8VHl371JlQ+soGMediQ3qk4ByQM5HmPM18r6wbo8LXYPPG8m+B682F/uKlXTmPjDRcJ4XCr4EtuBIPaqqmPfjV9fnWmq55S8yqUOGVHnjjYu1tnbX1Y4ljkLEacr3cd/WJJJz7KgOB8RMU6yl2V4/SRhudQ7A+eM7EfGrNxPgTCK3dZELTsFUKSWRmcJvsMesp39vn3r7+KvKqwX0SW6BUNuhCjAA0ao/mSAm/mTVdijF7V0JRbayyI5g4sJry4lXOiVwyg5+moIXH6QLEY99d6c+38YCC4kRVACgqqkAbL3XOMCoflbiZWa0iJUILmFydhjEgzk/ogZrd+KR2ssxkaOKXEYJcqr7AM3fzGKzaluSUfI9H4ffXRNyshuz549zEuKc1Xjrl3ZwexaMb57b6Rmo615nulBZR6IO7dMkD59h5V6E4TwuOfhlpHMiOOhDs6g79JfI9jVdfhSR8J4nCqAIJnAUbDfpHGPiTWZRa7mizV1WYl4aT9Ohm1r4l3+MCcqP7KIPwr+L3na8kX0py36yofwqwct8Ntgw1QRn4jP35rUeH8BtHj/AKtB2/3Mf34qOx+Zsj8R0qhtdP8AiMl8M/Epre56Nyw/J5T62MCN/Jvcp7H2bHyNb2p2rJOdORoASyQJ+6uP4asHhzzPqQWsh9JBiMk91H0cnckDt7R8KsWe55F0q5SzBYL7SvzNK6UkBz8f9V337CT+GsIs7yN4YkSNuqCeodzqBJIAHbb4eexr0DzWR+Q3WSAOk+Sew2rNPDSCG4vZFdYplSA4BCOBmUb7ggZq+q7wyE69yOjwmtmS8n1KVzbqRkEfnW9vzrOufoSb69ZVZVaWQrswBOcZ3GNyCa9Fm1trRJJRHFCoXMjKirsN99IycVQuO8y2UmdN1GT7yw+8CjvW9yfcnDTzlH8qbS9CneK7IrcM6WQgs06Z/s5wv2Y+uq5Y8QTpSdQOzhQIm1MQgXf27KN8AfdVq4rxONobQdRD0xJGDqXsspK/UrLVx5R5DSe2tp5ppZFkSORocIsZJAYK2BqdM49EnB880hdtWCEq3nkoHALRzPbN030i4gy2h8D+dXu2MDyqx+OVk7T27KrkCJgSqsQPTyMkdqlrvmeFI543njDo2ylt9UUgYLgdjlMY7b1YuP8ANtj6UclwiuMbeme4yOwx2INdnqd0tzJ16WxrEU39GeclZAmMHqavbtj6u/urv4FaT3c0dtEzkyHSMFsKv02xnAVVyfsq4zTQS3MASRHDzxoQG3IMwUjyO65+uu3hXF1tL1VeRQYptD+mO2oxttnfY5x7qpsmpovolOhy45aLZ4s8OY2MMcUbNplUBVUsQAjAbAH3VA8ItJF5bv49DrJ1JBp0sG9aM9sZ7VpHMHF47ZEeV1jUuBliQM4Jx9lQ/A+MwG3vrgyL0DO56gzjGiNc9s+tt2qrHOcl8dRPwI1bcpSz8/Q84Nezo2C8i/vOK77SaWXb+cf/AKm/xq/8z8RtXYtHcRt8yP4gK/nl/mWOMjMyAfrj/GouKfc1166dEv4+f69ipty9dlcrb3A94ikH24qHN1c28inVMjqwIyXBBByNj8tvf769DWfiDZBMPcx59xLfcK4+E8Oj4hdi6HpWkJHQJyBNIPzmD+bjOQvtfJ+iKKHkzuq187cSnVgtHLd1NJawPcR9KZkBkT2HH2Z2JHlnG+K/KlAKVaeKRfNNg09lcxIAXkidVycDJGBvXnaXgfEeHyMY9cTMMMY3XJGc4JB7Zr044ODjY428/s86qHFuSZ7gencxfFbbH/dqLjk0V3uEXDCa9TKOHfyreKY2lkdW2YSTLg/Hf4VIWfhlO63qEIZ4lgEeGGMuWeQau2dAT66vXD/DWWE5W7X524/9lWngfBTAJS8gkklkLuwXQPVVFULk4AVVHeubEavxK1Q2RSSznheR514pyHeR7NHsD5Mh79/PzwK9Ach/7Lsf+Xi/gFcV7yjPL61zF8rb/wCtTvA+Gfk1tDBq1dJFTVjGdIxnG+K6lgy3XyueZJfQxDxE5KnHE5miTKTESKcqNz643PkwP11HtyNdpC8zKmlRnHUUsSSAqhQclmYqoHtI9tb9xngyXCaWyCN1YYyp9u+x+BqG4dyTpkR55zMI21RR6BGit5SEAku43wScDOwB3rjgmbKfil9MdscGXnw0ubO7tJSFMUc9vlgwz66AnGc7sT8q4PFzlqReKyvGhKzKsgIx3I0N/eXNbbxbgs07KOsiwh430dLLeg6vjXrxuV/R2rk5v5LF70yJek6ZGdGvIO+MZHY75z5mu7V0Mr1U5SUn2WCqeIAkveD2Toup3aNmGQMHptr7+xsiv55U4DM3A7u2AAmMrrgsMZyjet2xirRFyWy2KW3X9JHLLJ0xjck6dGrcYYj1q/ej/JljcySOZcMZGKoE76FAClj2AHc0cV1FeosSjXHtLK+ZlN94Q3wUnTGfhIKpd5ytcxPpaI59xU/jWynxrtyMfk8pHvMY/E1WL/j6X8yxW0L9aQ4QNp0+0sxU7IoyScdh76gtvRM9TUWa3HiWQwvv1IPkfkaa8uhE4KRKA07AjIU9kBHZ3+xcn2V6MtLVY40RFCooCqo2AA2AHyqN5W5bSyt1iQ6jnVI57yOfWc/cB5AAeVTFWJYPIv1E72nN9BSlK6UClKUApSlAKUpQCmKUoBSlKAVAc9WXW4fcx6tOpQM4zj0l8qn6rvP970eG3UgGSqA4/eWhKGdy29cmWw+GsSRPLLdlUQZYiHPyHp5JOwAG5JAGSavfhtyOLSNppF/0iYfSxmOPOVi22DdmbH0ttwBUT4c2Ut8I7q4QLAjardBk9Rxt1mz3VTkIPblvIVpwFRUUuUa79ZqLY+HZLK+nsAK/aUqRiFKUoBSlKAUpSgFKUoBSlKAUpSgFcfFeFx3EMkMq6o3Glh7R/mBSlAfe3t1RVRAFVQFUDYAAYAHsAAxX1pSgFKUoBSlKA//Z"/>
          <p:cNvSpPr>
            <a:spLocks noChangeAspect="1" noChangeArrowheads="1"/>
          </p:cNvSpPr>
          <p:nvPr/>
        </p:nvSpPr>
        <p:spPr bwMode="auto">
          <a:xfrm>
            <a:off x="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054" name="AutoShape 6" descr="data:image/jpeg;base64,/9j/4AAQSkZJRgABAQAAAQABAAD/2wCEAAkGBhQSEBIUExQWFRQWGBkZFBgYGBYZHBseHRocGBgXHhwcISkhFxojGRwVIC8gJycpLC4sHB8yNTAqNSc3LDUBCQoKDgwOGg8PGjUiHyQpMTQ1NSwvKiwpNDUvKTItNS0sLCw0LSksLiowKSwsKjUsLSw0NSksKSwsKSwsLC4sLP/AABEIAGgAiAMBIgACEQEDEQH/xAAcAAEAAwEBAQEBAAAAAAAAAAAABQYHBAgDAQL/xABGEAACAQMCBAIGBQcICwAAAAABAgMABBESIQUGEzEHQSIyUWFxgUKRobHBFENScnOCshUjMzRiotHxJCU1U2N0ksPS0+P/xAAZAQEAAwEBAAAAAAAAAAAAAAAAAgMEAQX/xAAsEQACAgEDAgQEBwAAAAAAAAAAAQIDEQQSITFBE1FhwQVxgfAVIiMyM5Gh/9oADAMBAAIRAxEAPwDcaUpQClKUApSlAKUpQClKUAr4Xd4kSF5GCqMZYnAGSAMny3Ir71Ec1cFN3aTwBgpkXGojONwe22e3toSik5JPhEsGr9qqcn3MkKra3LiSRBiOTca1HkQfpgY89xj2VagaHGsPB+0pShwUpSgFK5eJ8QEEMkrAlY1LEDuQBnb31U73xTgihjmaKbRJnTjpE7e7X8fqqShJ8pHG0i7UrOYfHC0dtKw3JO/0YvL9+p7hviDbz2M14usRw6hIpC6wVAONjg5BXG/nTa12GUWilUe48VrePRqimGtQy/0R2Pns+34+VS3BOeILlWYZjCsqnqaRuxwo2J7napeHPG7HBzcs4LFSoTmbmyCwjDzsRqOEVRlnPsA/E7Dz71y8uc+295I0SFklUZ6cgCsV/SGCQR88jzFQw+pIstKqfFPESG36muOQhJTESOnuwGdgXz9mds9qsVteh4kkAOGVWA88MAw+eDXXFpZZzKOqojmvi7WtnPOgDNGuQGzg7gb4+NcHE+fIoDh45T8An/lUZxDmq2v7eSArKokAB9VfMHuCcdu+Kg+hbW4qacumeTPeJ+KMshDGCNWUgqys4II3B3zWrcic4pxG2Egwsi+jMn6Ld8/qnuD8R5VB2vhTYOnqyb/8Q/gKgY+X/wCSbsT25k09pEJBDr3K9u47g+RqEd3c36yejmv0E0/v1NfFK5eG8QSeJZIzlGGQfwPsI7EV1VYeYKUpQENzj/ULv9k/3VgFxbEldSvpbfYPuAdJIwrds4zg71vnO7Y4defsX/hrNfD3mtY7gG4kIjWDpRbE4JlDFdgT7PcK3USkq3tWeSixJyWTO+MWWmRmgScR9wWjkBHtydOAPmfjXTwfmAR8OvrbUcztAVHkdLHWfmvTz7cV6LXilvcma3WQOwTEijf0XBAIPZh3G2RmvL9zwuRTLqH9GxR9wDqBKnb4iq4y3fu4xgk1joSPA7tOsjXAZoQd8Hc4AJAz8VHl371JlQ+soGMediQ3qk4ByQM5HmPM18r6wbo8LXYPPG8m+B682F/uKlXTmPjDRcJ4XCr4EtuBIPaqqmPfjV9fnWmq55S8yqUOGVHnjjYu1tnbX1Y4ljkLEacr3cd/WJJJz7KgOB8RMU6yl2V4/SRhudQ7A+eM7EfGrNxPgTCK3dZELTsFUKSWRmcJvsMesp39vn3r7+KvKqwX0SW6BUNuhCjAA0ao/mSAm/mTVdijF7V0JRbayyI5g4sJry4lXOiVwyg5+moIXH6QLEY99d6c+38YCC4kRVACgqqkAbL3XOMCoflbiZWa0iJUILmFydhjEgzk/ogZrd+KR2ssxkaOKXEYJcqr7AM3fzGKzaluSUfI9H4ffXRNyshuz549zEuKc1Xjrl3ZwexaMb57b6Rmo615nulBZR6IO7dMkD59h5V6E4TwuOfhlpHMiOOhDs6g79JfI9jVdfhSR8J4nCqAIJnAUbDfpHGPiTWZRa7mizV1WYl4aT9Ohm1r4l3+MCcqP7KIPwr+L3na8kX0py36yofwqwct8Ntgw1QRn4jP35rUeH8BtHj/AKtB2/3Mf34qOx+Zsj8R0qhtdP8AiMl8M/Epre56Nyw/J5T62MCN/Jvcp7H2bHyNb2p2rJOdORoASyQJ+6uP4asHhzzPqQWsh9JBiMk91H0cnckDt7R8KsWe55F0q5SzBYL7SvzNK6UkBz8f9V337CT+GsIs7yN4YkSNuqCeodzqBJIAHbb4eexr0DzWR+Q3WSAOk+Sew2rNPDSCG4vZFdYplSA4BCOBmUb7ggZq+q7wyE69yOjwmtmS8n1KVzbqRkEfnW9vzrOufoSb69ZVZVaWQrswBOcZ3GNyCa9Fm1trRJJRHFCoXMjKirsN99IycVQuO8y2UmdN1GT7yw+8CjvW9yfcnDTzlH8qbS9CneK7IrcM6WQgs06Z/s5wv2Y+uq5Y8QTpSdQOzhQIm1MQgXf27KN8AfdVq4rxONobQdRD0xJGDqXsspK/UrLVx5R5DSe2tp5ppZFkSORocIsZJAYK2BqdM49EnB880hdtWCEq3nkoHALRzPbN030i4gy2h8D+dXu2MDyqx+OVk7T27KrkCJgSqsQPTyMkdqlrvmeFI543njDo2ylt9UUgYLgdjlMY7b1YuP8ANtj6UclwiuMbeme4yOwx2INdnqd0tzJ16WxrEU39GeclZAmMHqavbtj6u/urv4FaT3c0dtEzkyHSMFsKv02xnAVVyfsq4zTQS3MASRHDzxoQG3IMwUjyO65+uu3hXF1tL1VeRQYptD+mO2oxttnfY5x7qpsmpovolOhy45aLZ4s8OY2MMcUbNplUBVUsQAjAbAH3VA8ItJF5bv49DrJ1JBp0sG9aM9sZ7VpHMHF47ZEeV1jUuBliQM4Jx9lQ/A+MwG3vrgyL0DO56gzjGiNc9s+tt2qrHOcl8dRPwI1bcpSz8/Q84Nezo2C8i/vOK77SaWXb+cf/AKm/xq/8z8RtXYtHcRt8yP4gK/nl/mWOMjMyAfrj/GouKfc1166dEv4+f69ipty9dlcrb3A94ikH24qHN1c28inVMjqwIyXBBByNj8tvf769DWfiDZBMPcx59xLfcK4+E8Oj4hdi6HpWkJHQJyBNIPzmD+bjOQvtfJ+iKKHkzuq187cSnVgtHLd1NJawPcR9KZkBkT2HH2Z2JHlnG+K/KlAKVaeKRfNNg09lcxIAXkidVycDJGBvXnaXgfEeHyMY9cTMMMY3XJGc4JB7Zr044ODjY428/s86qHFuSZ7gencxfFbbH/dqLjk0V3uEXDCa9TKOHfyreKY2lkdW2YSTLg/Hf4VIWfhlO63qEIZ4lgEeGGMuWeQau2dAT66vXD/DWWE5W7X524/9lWngfBTAJS8gkklkLuwXQPVVFULk4AVVHeubEavxK1Q2RSSznheR514pyHeR7NHsD5Mh79/PzwK9Ach/7Lsf+Xi/gFcV7yjPL61zF8rb/wCtTvA+Gfk1tDBq1dJFTVjGdIxnG+K6lgy3XyueZJfQxDxE5KnHE5miTKTESKcqNz643PkwP11HtyNdpC8zKmlRnHUUsSSAqhQclmYqoHtI9tb9xngyXCaWyCN1YYyp9u+x+BqG4dyTpkR55zMI21RR6BGit5SEAku43wScDOwB3rjgmbKfil9MdscGXnw0ubO7tJSFMUc9vlgwz66AnGc7sT8q4PFzlqReKyvGhKzKsgIx3I0N/eXNbbxbgs07KOsiwh430dLLeg6vjXrxuV/R2rk5v5LF70yJek6ZGdGvIO+MZHY75z5mu7V0Mr1U5SUn2WCqeIAkveD2Toup3aNmGQMHptr7+xsiv55U4DM3A7u2AAmMrrgsMZyjet2xirRFyWy2KW3X9JHLLJ0xjck6dGrcYYj1q/ej/JljcySOZcMZGKoE76FAClj2AHc0cV1FeosSjXHtLK+ZlN94Q3wUnTGfhIKpd5ytcxPpaI59xU/jWynxrtyMfk8pHvMY/E1WL/j6X8yxW0L9aQ4QNp0+0sxU7IoyScdh76gtvRM9TUWa3HiWQwvv1IPkfkaa8uhE4KRKA07AjIU9kBHZ3+xcn2V6MtLVY40RFCooCqo2AA2AHyqN5W5bSyt1iQ6jnVI57yOfWc/cB5AAeVTFWJYPIv1E72nN9BSlK6UClKUApSlAKUpQCmKUoBSlKAVAc9WXW4fcx6tOpQM4zj0l8qn6rvP970eG3UgGSqA4/eWhKGdy29cmWw+GsSRPLLdlUQZYiHPyHp5JOwAG5JAGSavfhtyOLSNppF/0iYfSxmOPOVi22DdmbH0ttwBUT4c2Ut8I7q4QLAjardBk9Rxt1mz3VTkIPblvIVpwFRUUuUa79ZqLY+HZLK+nsAK/aUqRiFKUoBSlKAUpSgFKUoBSlKAUpSgFcfFeFx3EMkMq6o3Glh7R/mBSlAfe3t1RVRAFVQFUDYAAYAHsAAxX1pSgFKUoBSlKA//Z"/>
          <p:cNvSpPr>
            <a:spLocks noChangeAspect="1" noChangeArrowheads="1"/>
          </p:cNvSpPr>
          <p:nvPr/>
        </p:nvSpPr>
        <p:spPr bwMode="auto">
          <a:xfrm>
            <a:off x="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056" name="AutoShape 8" descr="data:image/jpeg;base64,/9j/4AAQSkZJRgABAQAAAQABAAD/2wCEAAkGBhQSEBIUExQWFRQWGBkZFBgYGBYZHBseHRocGBgXHhwcISkhFxojGRwVIC8gJycpLC4sHB8yNTAqNSc3LDUBCQoKDgwOGg8PGjUiHyQpMTQ1NSwvKiwpNDUvKTItNS0sLCw0LSksLiowKSwsKjUsLSw0NSksKSwsKSwsLC4sLP/AABEIAGgAiAMBIgACEQEDEQH/xAAcAAEAAwEBAQEBAAAAAAAAAAAABQYHBAgDAQL/xABGEAACAQMCBAIGBQcICwAAAAABAgMABBESIQUGEzEHQSIyUWFxgUKRobHBFENScnOCshUjMzRiotHxJCU1U2N0ksPS0+P/xAAZAQEAAwEBAAAAAAAAAAAAAAAAAgMEAQX/xAAsEQACAgEDAgQEBwAAAAAAAAAAAQIDEQQSITFBE1FhwQVxgfAVIiMyM5Gh/9oADAMBAAIRAxEAPwDcaUpQClKUApSlAKUpQClKUAr4Xd4kSF5GCqMZYnAGSAMny3Ir71Ec1cFN3aTwBgpkXGojONwe22e3toSik5JPhEsGr9qqcn3MkKra3LiSRBiOTca1HkQfpgY89xj2VagaHGsPB+0pShwUpSgFK5eJ8QEEMkrAlY1LEDuQBnb31U73xTgihjmaKbRJnTjpE7e7X8fqqShJ8pHG0i7UrOYfHC0dtKw3JO/0YvL9+p7hviDbz2M14usRw6hIpC6wVAONjg5BXG/nTa12GUWilUe48VrePRqimGtQy/0R2Pns+34+VS3BOeILlWYZjCsqnqaRuxwo2J7napeHPG7HBzcs4LFSoTmbmyCwjDzsRqOEVRlnPsA/E7Dz71y8uc+295I0SFklUZ6cgCsV/SGCQR88jzFQw+pIstKqfFPESG36muOQhJTESOnuwGdgXz9mds9qsVteh4kkAOGVWA88MAw+eDXXFpZZzKOqojmvi7WtnPOgDNGuQGzg7gb4+NcHE+fIoDh45T8An/lUZxDmq2v7eSArKokAB9VfMHuCcdu+Kg+hbW4qacumeTPeJ+KMshDGCNWUgqys4II3B3zWrcic4pxG2Egwsi+jMn6Ld8/qnuD8R5VB2vhTYOnqyb/8Q/gKgY+X/wCSbsT25k09pEJBDr3K9u47g+RqEd3c36yejmv0E0/v1NfFK5eG8QSeJZIzlGGQfwPsI7EV1VYeYKUpQENzj/ULv9k/3VgFxbEldSvpbfYPuAdJIwrds4zg71vnO7Y4defsX/hrNfD3mtY7gG4kIjWDpRbE4JlDFdgT7PcK3USkq3tWeSixJyWTO+MWWmRmgScR9wWjkBHtydOAPmfjXTwfmAR8OvrbUcztAVHkdLHWfmvTz7cV6LXilvcma3WQOwTEijf0XBAIPZh3G2RmvL9zwuRTLqH9GxR9wDqBKnb4iq4y3fu4xgk1joSPA7tOsjXAZoQd8Hc4AJAz8VHl371JlQ+soGMediQ3qk4ByQM5HmPM18r6wbo8LXYPPG8m+B682F/uKlXTmPjDRcJ4XCr4EtuBIPaqqmPfjV9fnWmq55S8yqUOGVHnjjYu1tnbX1Y4ljkLEacr3cd/WJJJz7KgOB8RMU6yl2V4/SRhudQ7A+eM7EfGrNxPgTCK3dZELTsFUKSWRmcJvsMesp39vn3r7+KvKqwX0SW6BUNuhCjAA0ao/mSAm/mTVdijF7V0JRbayyI5g4sJry4lXOiVwyg5+moIXH6QLEY99d6c+38YCC4kRVACgqqkAbL3XOMCoflbiZWa0iJUILmFydhjEgzk/ogZrd+KR2ssxkaOKXEYJcqr7AM3fzGKzaluSUfI9H4ffXRNyshuz549zEuKc1Xjrl3ZwexaMb57b6Rmo615nulBZR6IO7dMkD59h5V6E4TwuOfhlpHMiOOhDs6g79JfI9jVdfhSR8J4nCqAIJnAUbDfpHGPiTWZRa7mizV1WYl4aT9Ohm1r4l3+MCcqP7KIPwr+L3na8kX0py36yofwqwct8Ntgw1QRn4jP35rUeH8BtHj/AKtB2/3Mf34qOx+Zsj8R0qhtdP8AiMl8M/Epre56Nyw/J5T62MCN/Jvcp7H2bHyNb2p2rJOdORoASyQJ+6uP4asHhzzPqQWsh9JBiMk91H0cnckDt7R8KsWe55F0q5SzBYL7SvzNK6UkBz8f9V337CT+GsIs7yN4YkSNuqCeodzqBJIAHbb4eexr0DzWR+Q3WSAOk+Sew2rNPDSCG4vZFdYplSA4BCOBmUb7ggZq+q7wyE69yOjwmtmS8n1KVzbqRkEfnW9vzrOufoSb69ZVZVaWQrswBOcZ3GNyCa9Fm1trRJJRHFCoXMjKirsN99IycVQuO8y2UmdN1GT7yw+8CjvW9yfcnDTzlH8qbS9CneK7IrcM6WQgs06Z/s5wv2Y+uq5Y8QTpSdQOzhQIm1MQgXf27KN8AfdVq4rxONobQdRD0xJGDqXsspK/UrLVx5R5DSe2tp5ppZFkSORocIsZJAYK2BqdM49EnB880hdtWCEq3nkoHALRzPbN030i4gy2h8D+dXu2MDyqx+OVk7T27KrkCJgSqsQPTyMkdqlrvmeFI543njDo2ylt9UUgYLgdjlMY7b1YuP8ANtj6UclwiuMbeme4yOwx2INdnqd0tzJ16WxrEU39GeclZAmMHqavbtj6u/urv4FaT3c0dtEzkyHSMFsKv02xnAVVyfsq4zTQS3MASRHDzxoQG3IMwUjyO65+uu3hXF1tL1VeRQYptD+mO2oxttnfY5x7qpsmpovolOhy45aLZ4s8OY2MMcUbNplUBVUsQAjAbAH3VA8ItJF5bv49DrJ1JBp0sG9aM9sZ7VpHMHF47ZEeV1jUuBliQM4Jx9lQ/A+MwG3vrgyL0DO56gzjGiNc9s+tt2qrHOcl8dRPwI1bcpSz8/Q84Nezo2C8i/vOK77SaWXb+cf/AKm/xq/8z8RtXYtHcRt8yP4gK/nl/mWOMjMyAfrj/GouKfc1166dEv4+f69ipty9dlcrb3A94ikH24qHN1c28inVMjqwIyXBBByNj8tvf769DWfiDZBMPcx59xLfcK4+E8Oj4hdi6HpWkJHQJyBNIPzmD+bjOQvtfJ+iKKHkzuq187cSnVgtHLd1NJawPcR9KZkBkT2HH2Z2JHlnG+K/KlAKVaeKRfNNg09lcxIAXkidVycDJGBvXnaXgfEeHyMY9cTMMMY3XJGc4JB7Zr044ODjY428/s86qHFuSZ7gencxfFbbH/dqLjk0V3uEXDCa9TKOHfyreKY2lkdW2YSTLg/Hf4VIWfhlO63qEIZ4lgEeGGMuWeQau2dAT66vXD/DWWE5W7X524/9lWngfBTAJS8gkklkLuwXQPVVFULk4AVVHeubEavxK1Q2RSSznheR514pyHeR7NHsD5Mh79/PzwK9Ach/7Lsf+Xi/gFcV7yjPL61zF8rb/wCtTvA+Gfk1tDBq1dJFTVjGdIxnG+K6lgy3XyueZJfQxDxE5KnHE5miTKTESKcqNz643PkwP11HtyNdpC8zKmlRnHUUsSSAqhQclmYqoHtI9tb9xngyXCaWyCN1YYyp9u+x+BqG4dyTpkR55zMI21RR6BGit5SEAku43wScDOwB3rjgmbKfil9MdscGXnw0ubO7tJSFMUc9vlgwz66AnGc7sT8q4PFzlqReKyvGhKzKsgIx3I0N/eXNbbxbgs07KOsiwh430dLLeg6vjXrxuV/R2rk5v5LF70yJek6ZGdGvIO+MZHY75z5mu7V0Mr1U5SUn2WCqeIAkveD2Toup3aNmGQMHptr7+xsiv55U4DM3A7u2AAmMrrgsMZyjet2xirRFyWy2KW3X9JHLLJ0xjck6dGrcYYj1q/ej/JljcySOZcMZGKoE76FAClj2AHc0cV1FeosSjXHtLK+ZlN94Q3wUnTGfhIKpd5ytcxPpaI59xU/jWynxrtyMfk8pHvMY/E1WL/j6X8yxW0L9aQ4QNp0+0sxU7IoyScdh76gtvRM9TUWa3HiWQwvv1IPkfkaa8uhE4KRKA07AjIU9kBHZ3+xcn2V6MtLVY40RFCooCqo2AA2AHyqN5W5bSyt1iQ6jnVI57yOfWc/cB5AAeVTFWJYPIv1E72nN9BSlK6UClKUApSlAKUpQCmKUoBSlKAVAc9WXW4fcx6tOpQM4zj0l8qn6rvP970eG3UgGSqA4/eWhKGdy29cmWw+GsSRPLLdlUQZYiHPyHp5JOwAG5JAGSavfhtyOLSNppF/0iYfSxmOPOVi22DdmbH0ttwBUT4c2Ut8I7q4QLAjardBk9Rxt1mz3VTkIPblvIVpwFRUUuUa79ZqLY+HZLK+nsAK/aUqRiFKUoBSlKAUpSgFKUoBSlKAUpSgFcfFeFx3EMkMq6o3Glh7R/mBSlAfe3t1RVRAFVQFUDYAAYAHsAAxX1pSgFKUoBSlKA//Z"/>
          <p:cNvSpPr>
            <a:spLocks noChangeAspect="1" noChangeArrowheads="1"/>
          </p:cNvSpPr>
          <p:nvPr/>
        </p:nvSpPr>
        <p:spPr bwMode="auto">
          <a:xfrm>
            <a:off x="0" y="-471488"/>
            <a:ext cx="1295400" cy="9906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2057" name="Picture 9"/>
          <p:cNvPicPr>
            <a:picLocks noChangeAspect="1" noChangeArrowheads="1"/>
          </p:cNvPicPr>
          <p:nvPr/>
        </p:nvPicPr>
        <p:blipFill>
          <a:blip r:embed="rId4" cstate="print"/>
          <a:srcRect/>
          <a:stretch>
            <a:fillRect/>
          </a:stretch>
        </p:blipFill>
        <p:spPr bwMode="auto">
          <a:xfrm>
            <a:off x="6019800" y="3276600"/>
            <a:ext cx="2889738" cy="2209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www.ncagr.gov/stats/general/Images/commodity%20map1.gif"/>
          <p:cNvPicPr>
            <a:picLocks noChangeAspect="1" noChangeArrowheads="1"/>
          </p:cNvPicPr>
          <p:nvPr/>
        </p:nvPicPr>
        <p:blipFill>
          <a:blip r:embed="rId2" cstate="print"/>
          <a:srcRect/>
          <a:stretch>
            <a:fillRect/>
          </a:stretch>
        </p:blipFill>
        <p:spPr bwMode="auto">
          <a:xfrm>
            <a:off x="2286000" y="3865370"/>
            <a:ext cx="6553200" cy="2992630"/>
          </a:xfrm>
          <a:prstGeom prst="rect">
            <a:avLst/>
          </a:prstGeom>
          <a:noFill/>
        </p:spPr>
      </p:pic>
      <p:sp>
        <p:nvSpPr>
          <p:cNvPr id="2" name="Title 1"/>
          <p:cNvSpPr>
            <a:spLocks noGrp="1"/>
          </p:cNvSpPr>
          <p:nvPr>
            <p:ph type="title"/>
          </p:nvPr>
        </p:nvSpPr>
        <p:spPr/>
        <p:txBody>
          <a:bodyPr/>
          <a:lstStyle/>
          <a:p>
            <a:pPr algn="ctr"/>
            <a:r>
              <a:rPr lang="en-US" dirty="0" smtClean="0"/>
              <a:t>North Carolina Major Industries</a:t>
            </a:r>
            <a:endParaRPr lang="en-US" dirty="0"/>
          </a:p>
        </p:txBody>
      </p:sp>
      <p:sp>
        <p:nvSpPr>
          <p:cNvPr id="3" name="Content Placeholder 2"/>
          <p:cNvSpPr>
            <a:spLocks noGrp="1"/>
          </p:cNvSpPr>
          <p:nvPr>
            <p:ph sz="quarter" idx="1"/>
          </p:nvPr>
        </p:nvSpPr>
        <p:spPr>
          <a:xfrm>
            <a:off x="533400" y="1447800"/>
            <a:ext cx="8232648" cy="3810000"/>
          </a:xfrm>
        </p:spPr>
        <p:txBody>
          <a:bodyPr/>
          <a:lstStyle/>
          <a:p>
            <a:r>
              <a:rPr lang="en-US" sz="2000" dirty="0" smtClean="0"/>
              <a:t>Agriculture (Aquaculture)</a:t>
            </a:r>
          </a:p>
          <a:p>
            <a:r>
              <a:rPr lang="en-US" sz="2000" dirty="0" smtClean="0"/>
              <a:t>Forestry</a:t>
            </a:r>
          </a:p>
          <a:p>
            <a:r>
              <a:rPr lang="en-US" sz="2000" dirty="0" smtClean="0"/>
              <a:t>Industrial – manufacturing</a:t>
            </a:r>
          </a:p>
          <a:p>
            <a:r>
              <a:rPr lang="en-US" sz="2000" dirty="0" smtClean="0"/>
              <a:t>Furniture</a:t>
            </a:r>
          </a:p>
          <a:p>
            <a:r>
              <a:rPr lang="en-US" sz="2000" dirty="0" smtClean="0"/>
              <a:t>Textiles</a:t>
            </a:r>
          </a:p>
          <a:p>
            <a:r>
              <a:rPr lang="en-US" sz="2000" dirty="0" smtClean="0"/>
              <a:t>Government Sector – specifically defense industry</a:t>
            </a:r>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State Economy - Agriculture</a:t>
            </a:r>
            <a:endParaRPr lang="en-US" dirty="0"/>
          </a:p>
        </p:txBody>
      </p:sp>
      <p:sp>
        <p:nvSpPr>
          <p:cNvPr id="3" name="Content Placeholder 2"/>
          <p:cNvSpPr>
            <a:spLocks noGrp="1"/>
          </p:cNvSpPr>
          <p:nvPr>
            <p:ph sz="quarter" idx="1"/>
          </p:nvPr>
        </p:nvSpPr>
        <p:spPr>
          <a:xfrm>
            <a:off x="612648" y="1600200"/>
            <a:ext cx="8153400" cy="4953000"/>
          </a:xfrm>
        </p:spPr>
        <p:txBody>
          <a:bodyPr>
            <a:normAutofit/>
          </a:bodyPr>
          <a:lstStyle/>
          <a:p>
            <a:r>
              <a:rPr lang="en-US" dirty="0" smtClean="0"/>
              <a:t>North Carolina is considered to be a high producer of tobacco, cotton, corn, soybeans, peanuts, and wheat.</a:t>
            </a:r>
          </a:p>
          <a:p>
            <a:r>
              <a:rPr lang="en-US" dirty="0" smtClean="0"/>
              <a:t>Our agricultural industry along with food, fiber and forestry contributes $70 billion annually to the state’s economy.</a:t>
            </a:r>
          </a:p>
          <a:p>
            <a:r>
              <a:rPr lang="en-US" dirty="0" smtClean="0"/>
              <a:t>It is also responsible for employing 17% of residents and 18% of the overall state income</a:t>
            </a:r>
          </a:p>
          <a:p>
            <a:endParaRPr lang="en-US"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State Economy -  Industrial</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North Carolina over the past 20 years has become home to some thriving industries.</a:t>
            </a:r>
          </a:p>
          <a:p>
            <a:pPr marL="594360" lvl="2" indent="-320040">
              <a:spcBef>
                <a:spcPts val="700"/>
              </a:spcBef>
              <a:buSzPct val="60000"/>
              <a:buFont typeface="Wingdings"/>
              <a:buChar char=""/>
            </a:pPr>
            <a:r>
              <a:rPr lang="en-US" dirty="0" smtClean="0"/>
              <a:t>Information and software technology, defense, automotive, financial services, green and sustainable energy, aerospace and aviation, biotechnology and pharmaceuticals.</a:t>
            </a:r>
          </a:p>
          <a:p>
            <a:r>
              <a:rPr lang="en-US" dirty="0" smtClean="0"/>
              <a:t>NC is now considered to be more of a global economy than our previous traditional economy</a:t>
            </a:r>
          </a:p>
          <a:p>
            <a:r>
              <a:rPr lang="en-US" dirty="0" smtClean="0"/>
              <a:t>GDP is the 9</a:t>
            </a:r>
            <a:r>
              <a:rPr lang="en-US" baseline="30000" dirty="0" smtClean="0"/>
              <a:t>th</a:t>
            </a:r>
            <a:r>
              <a:rPr lang="en-US" dirty="0" smtClean="0"/>
              <a:t> highest in the U.S. at $424.9 billion</a:t>
            </a:r>
          </a:p>
          <a:p>
            <a:r>
              <a:rPr lang="en-US" dirty="0" smtClean="0"/>
              <a:t>There are more bank headquarters are located in Charlotte than all but 1 other U.S. city</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5" name="Picture 3" descr="http://www.rtp.org/sites/default/files/banner_RTP%20companies2012.jpg"/>
          <p:cNvPicPr>
            <a:picLocks noChangeAspect="1" noChangeArrowheads="1"/>
          </p:cNvPicPr>
          <p:nvPr/>
        </p:nvPicPr>
        <p:blipFill>
          <a:blip r:embed="rId2" cstate="print"/>
          <a:srcRect/>
          <a:stretch>
            <a:fillRect/>
          </a:stretch>
        </p:blipFill>
        <p:spPr bwMode="auto">
          <a:xfrm>
            <a:off x="3048000" y="1676400"/>
            <a:ext cx="5943600" cy="1696915"/>
          </a:xfrm>
          <a:prstGeom prst="rect">
            <a:avLst/>
          </a:prstGeom>
          <a:noFill/>
        </p:spPr>
      </p:pic>
      <p:sp>
        <p:nvSpPr>
          <p:cNvPr id="2" name="Title 1"/>
          <p:cNvSpPr>
            <a:spLocks noGrp="1"/>
          </p:cNvSpPr>
          <p:nvPr>
            <p:ph type="title"/>
          </p:nvPr>
        </p:nvSpPr>
        <p:spPr>
          <a:xfrm>
            <a:off x="1371600" y="228600"/>
            <a:ext cx="6172200" cy="990600"/>
          </a:xfrm>
        </p:spPr>
        <p:txBody>
          <a:bodyPr>
            <a:normAutofit fontScale="90000"/>
          </a:bodyPr>
          <a:lstStyle/>
          <a:p>
            <a:r>
              <a:rPr lang="en-US" dirty="0" smtClean="0"/>
              <a:t>Local Economy: Wake County</a:t>
            </a:r>
            <a:endParaRPr lang="en-US" dirty="0"/>
          </a:p>
        </p:txBody>
      </p:sp>
      <p:sp>
        <p:nvSpPr>
          <p:cNvPr id="3" name="Content Placeholder 2"/>
          <p:cNvSpPr>
            <a:spLocks noGrp="1"/>
          </p:cNvSpPr>
          <p:nvPr>
            <p:ph sz="quarter" idx="1"/>
          </p:nvPr>
        </p:nvSpPr>
        <p:spPr>
          <a:xfrm>
            <a:off x="0" y="1447800"/>
            <a:ext cx="4419600" cy="5410200"/>
          </a:xfrm>
        </p:spPr>
        <p:txBody>
          <a:bodyPr>
            <a:normAutofit fontScale="85000" lnSpcReduction="20000"/>
          </a:bodyPr>
          <a:lstStyle/>
          <a:p>
            <a:r>
              <a:rPr lang="en-US" dirty="0" smtClean="0"/>
              <a:t>Out of all 100 counties, Wake county ranks 47 in overall agricultural sales.</a:t>
            </a:r>
          </a:p>
          <a:p>
            <a:r>
              <a:rPr lang="en-US" dirty="0" smtClean="0"/>
              <a:t>Corn, tobacco, wheat, and soybeans are some of the largest industries in Wake County</a:t>
            </a:r>
          </a:p>
          <a:p>
            <a:r>
              <a:rPr lang="en-US" dirty="0" smtClean="0"/>
              <a:t>Aside from agriculture, Wake County is also home to RTP</a:t>
            </a:r>
          </a:p>
          <a:p>
            <a:r>
              <a:rPr lang="en-US" dirty="0" smtClean="0"/>
              <a:t>RTP is a major industrial hub including industries such as Biotechnology and Life Sciences, Clean and Green Energy, Banking, Gaming, Information Technologies, and Wireless Communications.</a:t>
            </a:r>
            <a:endParaRPr lang="en-US" dirty="0"/>
          </a:p>
        </p:txBody>
      </p:sp>
      <p:pic>
        <p:nvPicPr>
          <p:cNvPr id="3073" name="Picture 1"/>
          <p:cNvPicPr>
            <a:picLocks noChangeAspect="1" noChangeArrowheads="1"/>
          </p:cNvPicPr>
          <p:nvPr/>
        </p:nvPicPr>
        <p:blipFill>
          <a:blip r:embed="rId3" cstate="print"/>
          <a:srcRect/>
          <a:stretch>
            <a:fillRect/>
          </a:stretch>
        </p:blipFill>
        <p:spPr bwMode="auto">
          <a:xfrm>
            <a:off x="5486400" y="3581400"/>
            <a:ext cx="3448050" cy="29908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2" descr="http://www.empowernetwork.com/tagteammoms/files/2013/02/outsourcing-1.jpg"/>
          <p:cNvPicPr>
            <a:picLocks noChangeAspect="1" noChangeArrowheads="1"/>
          </p:cNvPicPr>
          <p:nvPr/>
        </p:nvPicPr>
        <p:blipFill>
          <a:blip r:embed="rId2" cstate="print"/>
          <a:srcRect/>
          <a:stretch>
            <a:fillRect/>
          </a:stretch>
        </p:blipFill>
        <p:spPr bwMode="auto">
          <a:xfrm>
            <a:off x="-381000" y="2667000"/>
            <a:ext cx="4879628" cy="3657599"/>
          </a:xfrm>
          <a:prstGeom prst="rect">
            <a:avLst/>
          </a:prstGeom>
          <a:noFill/>
        </p:spPr>
      </p:pic>
      <p:sp>
        <p:nvSpPr>
          <p:cNvPr id="2" name="Title 1"/>
          <p:cNvSpPr>
            <a:spLocks noGrp="1"/>
          </p:cNvSpPr>
          <p:nvPr>
            <p:ph type="title"/>
          </p:nvPr>
        </p:nvSpPr>
        <p:spPr/>
        <p:txBody>
          <a:bodyPr/>
          <a:lstStyle/>
          <a:p>
            <a:pPr algn="ctr"/>
            <a:r>
              <a:rPr lang="en-US" dirty="0" smtClean="0"/>
              <a:t>Impact of Outsourcing</a:t>
            </a:r>
            <a:endParaRPr lang="en-US" dirty="0"/>
          </a:p>
        </p:txBody>
      </p:sp>
      <p:sp>
        <p:nvSpPr>
          <p:cNvPr id="3" name="Content Placeholder 2"/>
          <p:cNvSpPr>
            <a:spLocks noGrp="1"/>
          </p:cNvSpPr>
          <p:nvPr>
            <p:ph sz="quarter" idx="1"/>
          </p:nvPr>
        </p:nvSpPr>
        <p:spPr>
          <a:xfrm>
            <a:off x="3505200" y="1600200"/>
            <a:ext cx="5260848" cy="5105400"/>
          </a:xfrm>
        </p:spPr>
        <p:txBody>
          <a:bodyPr>
            <a:normAutofit fontScale="77500" lnSpcReduction="20000"/>
          </a:bodyPr>
          <a:lstStyle/>
          <a:p>
            <a:r>
              <a:rPr lang="en-US" dirty="0" smtClean="0"/>
              <a:t>Outsourcing – when companies move jobs to other countries (or states) where labor is cheaper in order to reduce production costs. </a:t>
            </a:r>
          </a:p>
          <a:p>
            <a:pPr lvl="1"/>
            <a:r>
              <a:rPr lang="en-US" dirty="0" smtClean="0"/>
              <a:t>Negatives for NC industries – As more NC industries outsource their jobs to countries with lower labor costs, our citizens lose their jobs and incomes.  As individuals lose their incomes, the government loses out on collecting income taxes, therefore the overall NC economy suffers.</a:t>
            </a:r>
          </a:p>
          <a:p>
            <a:pPr lvl="1"/>
            <a:r>
              <a:rPr lang="en-US" dirty="0" smtClean="0"/>
              <a:t>Positives for NC – (very few) – some states with higher costs of living/production have outsourced their manufacturing jobs to the South, and states like NC, because they can pay their workers lower fees </a:t>
            </a:r>
          </a:p>
          <a:p>
            <a:pPr lvl="2"/>
            <a:r>
              <a:rPr lang="en-US" dirty="0" smtClean="0"/>
              <a:t>NC is a Right to Work State – so we do not have Unions which often drive up the wages/salaries for employees</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347</TotalTime>
  <Words>474</Words>
  <Application>Microsoft Office PowerPoint</Application>
  <PresentationFormat>On-screen Show (4:3)</PresentationFormat>
  <Paragraphs>34</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Tw Cen MT</vt:lpstr>
      <vt:lpstr>Wingdings</vt:lpstr>
      <vt:lpstr>Wingdings 2</vt:lpstr>
      <vt:lpstr>Median</vt:lpstr>
      <vt:lpstr>National, State, and Local Economy</vt:lpstr>
      <vt:lpstr>United States’ Economy</vt:lpstr>
      <vt:lpstr>North Carolina Major Industries</vt:lpstr>
      <vt:lpstr>State Economy - Agriculture</vt:lpstr>
      <vt:lpstr>State Economy -  Industrial</vt:lpstr>
      <vt:lpstr>Local Economy: Wake County</vt:lpstr>
      <vt:lpstr>Impact of Outsourcing</vt:lpstr>
    </vt:vector>
  </TitlesOfParts>
  <Company>Wake County Schools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State and local economy</dc:title>
  <dc:creator>khanehan</dc:creator>
  <cp:lastModifiedBy>bharrington1</cp:lastModifiedBy>
  <cp:revision>27</cp:revision>
  <dcterms:created xsi:type="dcterms:W3CDTF">2013-05-07T14:09:00Z</dcterms:created>
  <dcterms:modified xsi:type="dcterms:W3CDTF">2016-12-31T21:24:25Z</dcterms:modified>
</cp:coreProperties>
</file>