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57" r:id="rId4"/>
    <p:sldId id="258" r:id="rId5"/>
    <p:sldId id="295" r:id="rId6"/>
    <p:sldId id="296" r:id="rId7"/>
    <p:sldId id="297" r:id="rId8"/>
    <p:sldId id="298" r:id="rId9"/>
    <p:sldId id="269" r:id="rId10"/>
    <p:sldId id="259" r:id="rId11"/>
    <p:sldId id="284" r:id="rId12"/>
    <p:sldId id="303" r:id="rId13"/>
    <p:sldId id="304" r:id="rId14"/>
    <p:sldId id="270" r:id="rId15"/>
    <p:sldId id="271" r:id="rId16"/>
    <p:sldId id="273" r:id="rId17"/>
    <p:sldId id="274" r:id="rId18"/>
    <p:sldId id="276" r:id="rId19"/>
    <p:sldId id="277" r:id="rId20"/>
    <p:sldId id="285" r:id="rId21"/>
    <p:sldId id="291" r:id="rId22"/>
    <p:sldId id="301" r:id="rId23"/>
    <p:sldId id="302" r:id="rId24"/>
    <p:sldId id="290" r:id="rId25"/>
    <p:sldId id="279" r:id="rId26"/>
    <p:sldId id="300" r:id="rId27"/>
    <p:sldId id="281" r:id="rId28"/>
    <p:sldId id="28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834C9E-DA5A-2B41-882C-8B20ADE86317}"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5A34F-38CA-5C4C-A68B-05DA95128E72}" type="slidenum">
              <a:rPr lang="en-US" smtClean="0"/>
              <a:t>‹#›</a:t>
            </a:fld>
            <a:endParaRPr lang="en-US"/>
          </a:p>
        </p:txBody>
      </p:sp>
    </p:spTree>
    <p:extLst>
      <p:ext uri="{BB962C8B-B14F-4D97-AF65-F5344CB8AC3E}">
        <p14:creationId xmlns:p14="http://schemas.microsoft.com/office/powerpoint/2010/main" val="2700675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834C9E-DA5A-2B41-882C-8B20ADE86317}"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5A34F-38CA-5C4C-A68B-05DA95128E72}" type="slidenum">
              <a:rPr lang="en-US" smtClean="0"/>
              <a:t>‹#›</a:t>
            </a:fld>
            <a:endParaRPr lang="en-US"/>
          </a:p>
        </p:txBody>
      </p:sp>
    </p:spTree>
    <p:extLst>
      <p:ext uri="{BB962C8B-B14F-4D97-AF65-F5344CB8AC3E}">
        <p14:creationId xmlns:p14="http://schemas.microsoft.com/office/powerpoint/2010/main" val="3408461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834C9E-DA5A-2B41-882C-8B20ADE86317}"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5A34F-38CA-5C4C-A68B-05DA95128E72}" type="slidenum">
              <a:rPr lang="en-US" smtClean="0"/>
              <a:t>‹#›</a:t>
            </a:fld>
            <a:endParaRPr lang="en-US"/>
          </a:p>
        </p:txBody>
      </p:sp>
    </p:spTree>
    <p:extLst>
      <p:ext uri="{BB962C8B-B14F-4D97-AF65-F5344CB8AC3E}">
        <p14:creationId xmlns:p14="http://schemas.microsoft.com/office/powerpoint/2010/main" val="410855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834C9E-DA5A-2B41-882C-8B20ADE86317}"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5A34F-38CA-5C4C-A68B-05DA95128E72}" type="slidenum">
              <a:rPr lang="en-US" smtClean="0"/>
              <a:t>‹#›</a:t>
            </a:fld>
            <a:endParaRPr lang="en-US"/>
          </a:p>
        </p:txBody>
      </p:sp>
    </p:spTree>
    <p:extLst>
      <p:ext uri="{BB962C8B-B14F-4D97-AF65-F5344CB8AC3E}">
        <p14:creationId xmlns:p14="http://schemas.microsoft.com/office/powerpoint/2010/main" val="2316204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834C9E-DA5A-2B41-882C-8B20ADE86317}"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5A34F-38CA-5C4C-A68B-05DA95128E72}" type="slidenum">
              <a:rPr lang="en-US" smtClean="0"/>
              <a:t>‹#›</a:t>
            </a:fld>
            <a:endParaRPr lang="en-US"/>
          </a:p>
        </p:txBody>
      </p:sp>
    </p:spTree>
    <p:extLst>
      <p:ext uri="{BB962C8B-B14F-4D97-AF65-F5344CB8AC3E}">
        <p14:creationId xmlns:p14="http://schemas.microsoft.com/office/powerpoint/2010/main" val="1653386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834C9E-DA5A-2B41-882C-8B20ADE86317}"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5A34F-38CA-5C4C-A68B-05DA95128E72}" type="slidenum">
              <a:rPr lang="en-US" smtClean="0"/>
              <a:t>‹#›</a:t>
            </a:fld>
            <a:endParaRPr lang="en-US"/>
          </a:p>
        </p:txBody>
      </p:sp>
    </p:spTree>
    <p:extLst>
      <p:ext uri="{BB962C8B-B14F-4D97-AF65-F5344CB8AC3E}">
        <p14:creationId xmlns:p14="http://schemas.microsoft.com/office/powerpoint/2010/main" val="246721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834C9E-DA5A-2B41-882C-8B20ADE86317}" type="datetimeFigureOut">
              <a:rPr lang="en-US" smtClean="0"/>
              <a:t>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65A34F-38CA-5C4C-A68B-05DA95128E72}" type="slidenum">
              <a:rPr lang="en-US" smtClean="0"/>
              <a:t>‹#›</a:t>
            </a:fld>
            <a:endParaRPr lang="en-US"/>
          </a:p>
        </p:txBody>
      </p:sp>
    </p:spTree>
    <p:extLst>
      <p:ext uri="{BB962C8B-B14F-4D97-AF65-F5344CB8AC3E}">
        <p14:creationId xmlns:p14="http://schemas.microsoft.com/office/powerpoint/2010/main" val="8613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834C9E-DA5A-2B41-882C-8B20ADE86317}" type="datetimeFigureOut">
              <a:rPr lang="en-US" smtClean="0"/>
              <a:t>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65A34F-38CA-5C4C-A68B-05DA95128E72}" type="slidenum">
              <a:rPr lang="en-US" smtClean="0"/>
              <a:t>‹#›</a:t>
            </a:fld>
            <a:endParaRPr lang="en-US"/>
          </a:p>
        </p:txBody>
      </p:sp>
    </p:spTree>
    <p:extLst>
      <p:ext uri="{BB962C8B-B14F-4D97-AF65-F5344CB8AC3E}">
        <p14:creationId xmlns:p14="http://schemas.microsoft.com/office/powerpoint/2010/main" val="1602485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34C9E-DA5A-2B41-882C-8B20ADE86317}" type="datetimeFigureOut">
              <a:rPr lang="en-US" smtClean="0"/>
              <a:t>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5A34F-38CA-5C4C-A68B-05DA95128E72}" type="slidenum">
              <a:rPr lang="en-US" smtClean="0"/>
              <a:t>‹#›</a:t>
            </a:fld>
            <a:endParaRPr lang="en-US"/>
          </a:p>
        </p:txBody>
      </p:sp>
    </p:spTree>
    <p:extLst>
      <p:ext uri="{BB962C8B-B14F-4D97-AF65-F5344CB8AC3E}">
        <p14:creationId xmlns:p14="http://schemas.microsoft.com/office/powerpoint/2010/main" val="3046518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834C9E-DA5A-2B41-882C-8B20ADE86317}"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5A34F-38CA-5C4C-A68B-05DA95128E72}" type="slidenum">
              <a:rPr lang="en-US" smtClean="0"/>
              <a:t>‹#›</a:t>
            </a:fld>
            <a:endParaRPr lang="en-US"/>
          </a:p>
        </p:txBody>
      </p:sp>
    </p:spTree>
    <p:extLst>
      <p:ext uri="{BB962C8B-B14F-4D97-AF65-F5344CB8AC3E}">
        <p14:creationId xmlns:p14="http://schemas.microsoft.com/office/powerpoint/2010/main" val="2786012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834C9E-DA5A-2B41-882C-8B20ADE86317}"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5A34F-38CA-5C4C-A68B-05DA95128E72}" type="slidenum">
              <a:rPr lang="en-US" smtClean="0"/>
              <a:t>‹#›</a:t>
            </a:fld>
            <a:endParaRPr lang="en-US"/>
          </a:p>
        </p:txBody>
      </p:sp>
    </p:spTree>
    <p:extLst>
      <p:ext uri="{BB962C8B-B14F-4D97-AF65-F5344CB8AC3E}">
        <p14:creationId xmlns:p14="http://schemas.microsoft.com/office/powerpoint/2010/main" val="303241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34C9E-DA5A-2B41-882C-8B20ADE86317}" type="datetimeFigureOut">
              <a:rPr lang="en-US" smtClean="0"/>
              <a:t>1/21/2017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5A34F-38CA-5C4C-A68B-05DA95128E72}" type="slidenum">
              <a:rPr lang="en-US" smtClean="0"/>
              <a:t>‹#›</a:t>
            </a:fld>
            <a:endParaRPr lang="en-US"/>
          </a:p>
        </p:txBody>
      </p:sp>
    </p:spTree>
    <p:extLst>
      <p:ext uri="{BB962C8B-B14F-4D97-AF65-F5344CB8AC3E}">
        <p14:creationId xmlns:p14="http://schemas.microsoft.com/office/powerpoint/2010/main" val="631754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en.wikipedia.org/wiki/Image:CristobalColon.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en.wikipedia.org/wiki/Image:Vascon%C3%BA%C3%B1ezdebalboa.jpeg" TargetMode="Externa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hyperlink" Target="http://en.wikipedia.org/wiki/Image:Magellan_1810_engraving.jp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4065"/>
            <a:ext cx="7772400" cy="1470025"/>
          </a:xfrm>
        </p:spPr>
        <p:txBody>
          <a:bodyPr/>
          <a:lstStyle/>
          <a:p>
            <a:r>
              <a:rPr lang="en-US" dirty="0" smtClean="0"/>
              <a:t>Motives for Exploration</a:t>
            </a:r>
            <a:endParaRPr lang="en-US" dirty="0"/>
          </a:p>
        </p:txBody>
      </p:sp>
      <p:sp>
        <p:nvSpPr>
          <p:cNvPr id="3" name="Subtitle 2"/>
          <p:cNvSpPr>
            <a:spLocks noGrp="1"/>
          </p:cNvSpPr>
          <p:nvPr>
            <p:ph type="subTitle" idx="1"/>
          </p:nvPr>
        </p:nvSpPr>
        <p:spPr/>
        <p:txBody>
          <a:bodyPr/>
          <a:lstStyle/>
          <a:p>
            <a:endParaRPr lang="en-US"/>
          </a:p>
        </p:txBody>
      </p:sp>
      <p:pic>
        <p:nvPicPr>
          <p:cNvPr id="4" name="Content Placeholder 3" descr="Christopher Columbu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39850" y="1728788"/>
            <a:ext cx="6464300" cy="4267200"/>
          </a:xfrm>
          <a:prstGeom prst="rect">
            <a:avLst/>
          </a:prstGeom>
        </p:spPr>
      </p:pic>
    </p:spTree>
    <p:extLst>
      <p:ext uri="{BB962C8B-B14F-4D97-AF65-F5344CB8AC3E}">
        <p14:creationId xmlns:p14="http://schemas.microsoft.com/office/powerpoint/2010/main" val="359889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a:latin typeface="Calibri" charset="0"/>
              </a:rPr>
              <a:t>Motives for Exploration</a:t>
            </a:r>
          </a:p>
        </p:txBody>
      </p:sp>
      <p:sp>
        <p:nvSpPr>
          <p:cNvPr id="7171" name="Rectangle 3"/>
          <p:cNvSpPr>
            <a:spLocks noGrp="1" noChangeArrowheads="1"/>
          </p:cNvSpPr>
          <p:nvPr>
            <p:ph idx="1"/>
          </p:nvPr>
        </p:nvSpPr>
        <p:spPr>
          <a:xfrm>
            <a:off x="457200" y="1371600"/>
            <a:ext cx="5181600" cy="5029200"/>
          </a:xfrm>
        </p:spPr>
        <p:txBody>
          <a:bodyPr rtlCol="0">
            <a:normAutofit fontScale="92500" lnSpcReduction="20000"/>
          </a:bodyPr>
          <a:lstStyle/>
          <a:p>
            <a:pPr marL="514350" indent="-514350" eaLnBrk="1" fontAlgn="auto" hangingPunct="1">
              <a:spcAft>
                <a:spcPts val="0"/>
              </a:spcAft>
              <a:buFont typeface="+mj-lt"/>
              <a:buAutoNum type="arabicPeriod"/>
              <a:defRPr/>
            </a:pPr>
            <a:r>
              <a:rPr lang="en-US" dirty="0" smtClean="0">
                <a:ea typeface="+mn-ea"/>
                <a:cs typeface="+mn-cs"/>
              </a:rPr>
              <a:t>Trade route to Asia</a:t>
            </a:r>
          </a:p>
          <a:p>
            <a:pPr marL="971550" lvl="1" indent="-514350" eaLnBrk="1" fontAlgn="auto" hangingPunct="1">
              <a:spcAft>
                <a:spcPts val="0"/>
              </a:spcAft>
              <a:buFont typeface="Arial" pitchFamily="34" charset="0"/>
              <a:buChar char="–"/>
              <a:defRPr/>
            </a:pPr>
            <a:r>
              <a:rPr lang="en-US" dirty="0" smtClean="0">
                <a:ea typeface="+mn-ea"/>
              </a:rPr>
              <a:t>Silk and Spices</a:t>
            </a:r>
          </a:p>
          <a:p>
            <a:pPr marL="514350" indent="-514350" eaLnBrk="1" fontAlgn="auto" hangingPunct="1">
              <a:spcAft>
                <a:spcPts val="0"/>
              </a:spcAft>
              <a:buFont typeface="+mj-lt"/>
              <a:buAutoNum type="arabicPeriod"/>
              <a:defRPr/>
            </a:pPr>
            <a:r>
              <a:rPr lang="en-US" b="1" dirty="0" smtClean="0">
                <a:ea typeface="+mn-ea"/>
                <a:cs typeface="+mn-cs"/>
              </a:rPr>
              <a:t>God, Glory, Gold</a:t>
            </a:r>
          </a:p>
          <a:p>
            <a:pPr marL="514350" indent="-514350" eaLnBrk="1" fontAlgn="auto" hangingPunct="1">
              <a:spcAft>
                <a:spcPts val="0"/>
              </a:spcAft>
              <a:buFont typeface="+mj-lt"/>
              <a:buAutoNum type="arabicPeriod"/>
              <a:defRPr/>
            </a:pPr>
            <a:r>
              <a:rPr lang="en-US" dirty="0" smtClean="0">
                <a:ea typeface="+mn-ea"/>
                <a:cs typeface="+mn-cs"/>
              </a:rPr>
              <a:t>Improved technology</a:t>
            </a:r>
          </a:p>
          <a:p>
            <a:pPr marL="914400" lvl="1" indent="-514350" eaLnBrk="1" fontAlgn="auto" hangingPunct="1">
              <a:spcAft>
                <a:spcPts val="0"/>
              </a:spcAft>
              <a:buFont typeface="+mj-lt"/>
              <a:buAutoNum type="arabicPeriod"/>
              <a:defRPr/>
            </a:pPr>
            <a:r>
              <a:rPr lang="en-US" dirty="0" smtClean="0">
                <a:ea typeface="+mn-ea"/>
              </a:rPr>
              <a:t>Cartographers = map makers</a:t>
            </a:r>
          </a:p>
          <a:p>
            <a:pPr marL="914400" lvl="1" indent="-514350" eaLnBrk="1" fontAlgn="auto" hangingPunct="1">
              <a:spcAft>
                <a:spcPts val="0"/>
              </a:spcAft>
              <a:buFont typeface="+mj-lt"/>
              <a:buAutoNum type="arabicPeriod"/>
              <a:defRPr/>
            </a:pPr>
            <a:r>
              <a:rPr lang="en-US" dirty="0" smtClean="0">
                <a:ea typeface="+mn-ea"/>
              </a:rPr>
              <a:t>Astrolabes = used horizon to determine latitude and longitude</a:t>
            </a:r>
          </a:p>
          <a:p>
            <a:pPr marL="914400" lvl="1" indent="-514350" eaLnBrk="1" fontAlgn="auto" hangingPunct="1">
              <a:spcAft>
                <a:spcPts val="0"/>
              </a:spcAft>
              <a:buFont typeface="+mj-lt"/>
              <a:buAutoNum type="arabicPeriod"/>
              <a:defRPr/>
            </a:pPr>
            <a:r>
              <a:rPr lang="en-US" dirty="0" smtClean="0">
                <a:ea typeface="+mn-ea"/>
              </a:rPr>
              <a:t>Compasses = determine location.</a:t>
            </a:r>
          </a:p>
          <a:p>
            <a:pPr marL="914400" lvl="1" indent="-514350" eaLnBrk="1" fontAlgn="auto" hangingPunct="1">
              <a:spcAft>
                <a:spcPts val="0"/>
              </a:spcAft>
              <a:buFont typeface="+mj-lt"/>
              <a:buAutoNum type="arabicPeriod"/>
              <a:defRPr/>
            </a:pPr>
            <a:r>
              <a:rPr lang="en-US" dirty="0" smtClean="0">
                <a:ea typeface="+mn-ea"/>
              </a:rPr>
              <a:t>Caravel = stronger and faster ship.  </a:t>
            </a:r>
          </a:p>
        </p:txBody>
      </p:sp>
      <p:pic>
        <p:nvPicPr>
          <p:cNvPr id="8" name="Picture 7" descr="Compa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133600"/>
            <a:ext cx="2028825" cy="304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4" name="Picture 5" descr="Caravel from B. Landstrom's The 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850" y="4419600"/>
            <a:ext cx="285115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274639"/>
            <a:ext cx="8439150" cy="615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099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0" dur="500"/>
                                        <p:tgtEl>
                                          <p:spTgt spid="717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5" dur="500"/>
                                        <p:tgtEl>
                                          <p:spTgt spid="717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7171">
                                            <p:txEl>
                                              <p:pRg st="3" end="3"/>
                                            </p:txEl>
                                          </p:spTgt>
                                        </p:tgtEl>
                                        <p:attrNameLst>
                                          <p:attrName>style.visibility</p:attrName>
                                        </p:attrNameLst>
                                      </p:cBhvr>
                                      <p:to>
                                        <p:strVal val="visible"/>
                                      </p:to>
                                    </p:set>
                                    <p:animEffect transition="in" filter="blinds(horizontal)">
                                      <p:cBhvr>
                                        <p:cTn id="20" dur="500"/>
                                        <p:tgtEl>
                                          <p:spTgt spid="717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Effect transition="in" filter="blinds(horizontal)">
                                      <p:cBhvr>
                                        <p:cTn id="25" dur="500"/>
                                        <p:tgtEl>
                                          <p:spTgt spid="7171">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7171">
                                            <p:txEl>
                                              <p:pRg st="5" end="5"/>
                                            </p:txEl>
                                          </p:spTgt>
                                        </p:tgtEl>
                                        <p:attrNameLst>
                                          <p:attrName>style.visibility</p:attrName>
                                        </p:attrNameLst>
                                      </p:cBhvr>
                                      <p:to>
                                        <p:strVal val="visible"/>
                                      </p:to>
                                    </p:set>
                                    <p:animEffect transition="in" filter="blinds(horizontal)">
                                      <p:cBhvr>
                                        <p:cTn id="30" dur="500"/>
                                        <p:tgtEl>
                                          <p:spTgt spid="7171">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7171">
                                            <p:txEl>
                                              <p:pRg st="6" end="6"/>
                                            </p:txEl>
                                          </p:spTgt>
                                        </p:tgtEl>
                                        <p:attrNameLst>
                                          <p:attrName>style.visibility</p:attrName>
                                        </p:attrNameLst>
                                      </p:cBhvr>
                                      <p:to>
                                        <p:strVal val="visible"/>
                                      </p:to>
                                    </p:set>
                                    <p:animEffect transition="in" filter="blinds(horizontal)">
                                      <p:cBhvr>
                                        <p:cTn id="35" dur="500"/>
                                        <p:tgtEl>
                                          <p:spTgt spid="7171">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7171">
                                            <p:txEl>
                                              <p:pRg st="7" end="7"/>
                                            </p:txEl>
                                          </p:spTgt>
                                        </p:tgtEl>
                                        <p:attrNameLst>
                                          <p:attrName>style.visibility</p:attrName>
                                        </p:attrNameLst>
                                      </p:cBhvr>
                                      <p:to>
                                        <p:strVal val="visible"/>
                                      </p:to>
                                    </p:set>
                                    <p:animEffect transition="in" filter="blinds(horizontal)">
                                      <p:cBhvr>
                                        <p:cTn id="45" dur="500"/>
                                        <p:tgtEl>
                                          <p:spTgt spid="7171">
                                            <p:txEl>
                                              <p:pRg st="7" end="7"/>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5124"/>
                                        </p:tgtEl>
                                        <p:attrNameLst>
                                          <p:attrName>style.visibility</p:attrName>
                                        </p:attrNameLst>
                                      </p:cBhvr>
                                      <p:to>
                                        <p:strVal val="visible"/>
                                      </p:to>
                                    </p:set>
                                    <p:animEffect transition="in" filter="blinds(horizontal)">
                                      <p:cBhvr>
                                        <p:cTn id="50"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Americans</a:t>
            </a:r>
            <a:endParaRPr lang="en-US" dirty="0"/>
          </a:p>
        </p:txBody>
      </p:sp>
      <p:sp>
        <p:nvSpPr>
          <p:cNvPr id="3" name="Content Placeholder 2"/>
          <p:cNvSpPr>
            <a:spLocks noGrp="1"/>
          </p:cNvSpPr>
          <p:nvPr>
            <p:ph idx="1"/>
          </p:nvPr>
        </p:nvSpPr>
        <p:spPr>
          <a:xfrm>
            <a:off x="152400" y="1219200"/>
            <a:ext cx="6400800" cy="5410200"/>
          </a:xfrm>
        </p:spPr>
        <p:txBody>
          <a:bodyPr>
            <a:normAutofit/>
          </a:bodyPr>
          <a:lstStyle/>
          <a:p>
            <a:pPr lvl="1"/>
            <a:r>
              <a:rPr lang="en-US" dirty="0" smtClean="0"/>
              <a:t>South American Civilizations</a:t>
            </a:r>
          </a:p>
          <a:p>
            <a:pPr lvl="2"/>
            <a:r>
              <a:rPr lang="en-US" dirty="0" smtClean="0"/>
              <a:t>Olmec = mother civilization</a:t>
            </a:r>
          </a:p>
          <a:p>
            <a:pPr lvl="2"/>
            <a:r>
              <a:rPr lang="en-US" dirty="0" smtClean="0"/>
              <a:t>Maya = Yucatan peninsula; calendar; human sacrifice</a:t>
            </a:r>
          </a:p>
          <a:p>
            <a:pPr lvl="2"/>
            <a:r>
              <a:rPr lang="en-US" dirty="0" smtClean="0"/>
              <a:t>Aztec = Mexico City; human sacrifice</a:t>
            </a:r>
          </a:p>
          <a:p>
            <a:pPr lvl="2"/>
            <a:r>
              <a:rPr lang="en-US" dirty="0" smtClean="0"/>
              <a:t>Inca = Andes Mountains; human sacrifice; silver and gold </a:t>
            </a:r>
          </a:p>
          <a:p>
            <a:pPr lvl="1"/>
            <a:r>
              <a:rPr lang="en-US" dirty="0" smtClean="0"/>
              <a:t>North American Civilizations</a:t>
            </a:r>
          </a:p>
          <a:p>
            <a:pPr lvl="2"/>
            <a:r>
              <a:rPr lang="en-US" dirty="0" smtClean="0"/>
              <a:t> Pueblo, Anasazi, Iroquois, Plains Indians, Cherokee, etc.  </a:t>
            </a:r>
          </a:p>
          <a:p>
            <a:endParaRPr lang="en-US" dirty="0"/>
          </a:p>
        </p:txBody>
      </p:sp>
      <p:pic>
        <p:nvPicPr>
          <p:cNvPr id="8" name="Picture 7" descr="Inca Empire.gif"/>
          <p:cNvPicPr>
            <a:picLocks noChangeAspect="1"/>
          </p:cNvPicPr>
          <p:nvPr/>
        </p:nvPicPr>
        <p:blipFill>
          <a:blip r:embed="rId2" cstate="print"/>
          <a:stretch>
            <a:fillRect/>
          </a:stretch>
        </p:blipFill>
        <p:spPr>
          <a:xfrm>
            <a:off x="6477000" y="1295400"/>
            <a:ext cx="2514600" cy="3932097"/>
          </a:xfrm>
          <a:prstGeom prst="rect">
            <a:avLst/>
          </a:prstGeom>
        </p:spPr>
      </p:pic>
      <p:pic>
        <p:nvPicPr>
          <p:cNvPr id="6" name="Picture 5" descr="aztecs40"/>
          <p:cNvPicPr>
            <a:picLocks noChangeAspect="1" noChangeArrowheads="1"/>
          </p:cNvPicPr>
          <p:nvPr/>
        </p:nvPicPr>
        <p:blipFill>
          <a:blip r:embed="rId3" cstate="print"/>
          <a:srcRect/>
          <a:stretch>
            <a:fillRect/>
          </a:stretch>
        </p:blipFill>
        <p:spPr bwMode="auto">
          <a:xfrm>
            <a:off x="6248400" y="3048000"/>
            <a:ext cx="1851422" cy="2597063"/>
          </a:xfrm>
          <a:prstGeom prst="rect">
            <a:avLst/>
          </a:prstGeom>
          <a:noFill/>
        </p:spPr>
      </p:pic>
      <p:pic>
        <p:nvPicPr>
          <p:cNvPr id="4" name="Picture 3" descr="Olmec Head.jpg"/>
          <p:cNvPicPr>
            <a:picLocks noChangeAspect="1"/>
          </p:cNvPicPr>
          <p:nvPr/>
        </p:nvPicPr>
        <p:blipFill>
          <a:blip r:embed="rId4" cstate="print"/>
          <a:stretch>
            <a:fillRect/>
          </a:stretch>
        </p:blipFill>
        <p:spPr>
          <a:xfrm>
            <a:off x="6369977" y="1295400"/>
            <a:ext cx="2774023" cy="1828800"/>
          </a:xfrm>
          <a:prstGeom prst="rect">
            <a:avLst/>
          </a:prstGeom>
        </p:spPr>
      </p:pic>
      <p:pic>
        <p:nvPicPr>
          <p:cNvPr id="5" name="Picture 2" descr="aztec2"/>
          <p:cNvPicPr>
            <a:picLocks noChangeAspect="1" noChangeArrowheads="1"/>
          </p:cNvPicPr>
          <p:nvPr/>
        </p:nvPicPr>
        <p:blipFill>
          <a:blip r:embed="rId5" cstate="print"/>
          <a:srcRect/>
          <a:stretch>
            <a:fillRect/>
          </a:stretch>
        </p:blipFill>
        <p:spPr bwMode="auto">
          <a:xfrm>
            <a:off x="7313023" y="2667000"/>
            <a:ext cx="1830977" cy="1835347"/>
          </a:xfrm>
          <a:prstGeom prst="rect">
            <a:avLst/>
          </a:prstGeom>
          <a:noFill/>
        </p:spPr>
      </p:pic>
      <p:pic>
        <p:nvPicPr>
          <p:cNvPr id="7" name="Picture 6" descr="Inca roads.jpg"/>
          <p:cNvPicPr>
            <a:picLocks noChangeAspect="1"/>
          </p:cNvPicPr>
          <p:nvPr/>
        </p:nvPicPr>
        <p:blipFill>
          <a:blip r:embed="rId6" cstate="print"/>
          <a:stretch>
            <a:fillRect/>
          </a:stretch>
        </p:blipFill>
        <p:spPr>
          <a:xfrm>
            <a:off x="6858000" y="3886200"/>
            <a:ext cx="2286000" cy="2115649"/>
          </a:xfrm>
          <a:prstGeom prst="rect">
            <a:avLst/>
          </a:prstGeom>
        </p:spPr>
      </p:pic>
      <p:pic>
        <p:nvPicPr>
          <p:cNvPr id="9" name="Picture 8" descr="Anasazi Cliff Palace.jpg"/>
          <p:cNvPicPr>
            <a:picLocks noChangeAspect="1"/>
          </p:cNvPicPr>
          <p:nvPr/>
        </p:nvPicPr>
        <p:blipFill>
          <a:blip r:embed="rId7" cstate="print"/>
          <a:stretch>
            <a:fillRect/>
          </a:stretch>
        </p:blipFill>
        <p:spPr>
          <a:xfrm>
            <a:off x="6248400" y="4963348"/>
            <a:ext cx="2895600" cy="1894652"/>
          </a:xfrm>
          <a:prstGeom prst="rect">
            <a:avLst/>
          </a:prstGeom>
        </p:spPr>
      </p:pic>
    </p:spTree>
    <p:extLst>
      <p:ext uri="{BB962C8B-B14F-4D97-AF65-F5344CB8AC3E}">
        <p14:creationId xmlns:p14="http://schemas.microsoft.com/office/powerpoint/2010/main" val="54916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linds(horizontal)">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blinds(horizontal)">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linds(horizont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blinds(horizontal)">
                                      <p:cBhvr>
                                        <p:cTn id="57" dur="5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blinds(horizontal)">
                                      <p:cBhvr>
                                        <p:cTn id="62" dur="500"/>
                                        <p:tgtEl>
                                          <p:spTgt spid="3">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linds(horizontal)">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American Civilizations </a:t>
            </a:r>
            <a:endParaRPr lang="en-US" dirty="0"/>
          </a:p>
        </p:txBody>
      </p:sp>
      <p:pic>
        <p:nvPicPr>
          <p:cNvPr id="4" name="Picture 4" descr="20261"/>
          <p:cNvPicPr>
            <a:picLocks noGrp="1" noChangeAspect="1" noChangeArrowheads="1"/>
          </p:cNvPicPr>
          <p:nvPr>
            <p:ph idx="1"/>
          </p:nvPr>
        </p:nvPicPr>
        <p:blipFill>
          <a:blip r:embed="rId2">
            <a:lum bright="-10000" contrast="20000"/>
            <a:extLst>
              <a:ext uri="{28A0092B-C50C-407E-A947-70E740481C1C}">
                <a14:useLocalDpi xmlns:a14="http://schemas.microsoft.com/office/drawing/2010/main" val="0"/>
              </a:ext>
            </a:extLst>
          </a:blip>
          <a:srcRect/>
          <a:stretch>
            <a:fillRect/>
          </a:stretch>
        </p:blipFill>
        <p:spPr bwMode="auto">
          <a:xfrm>
            <a:off x="597658" y="1417638"/>
            <a:ext cx="7792872" cy="47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 name="Rectangular Callout 4"/>
          <p:cNvSpPr>
            <a:spLocks noChangeArrowheads="1"/>
          </p:cNvSpPr>
          <p:nvPr/>
        </p:nvSpPr>
        <p:spPr bwMode="auto">
          <a:xfrm>
            <a:off x="4784678" y="1121208"/>
            <a:ext cx="2844421" cy="959620"/>
          </a:xfrm>
          <a:prstGeom prst="wedgeRectCallout">
            <a:avLst>
              <a:gd name="adj1" fmla="val 7901"/>
              <a:gd name="adj2" fmla="val 232425"/>
            </a:avLst>
          </a:prstGeom>
          <a:solidFill>
            <a:srgbClr val="CCCCFF"/>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spcBef>
                <a:spcPct val="0"/>
              </a:spcBef>
              <a:buFontTx/>
              <a:buNone/>
            </a:pPr>
            <a:r>
              <a:rPr lang="en-US" altLang="en-US" sz="1800" dirty="0"/>
              <a:t>In the East, Indians like the Iroquois, </a:t>
            </a:r>
            <a:r>
              <a:rPr lang="en-US" altLang="en-US" sz="1800" dirty="0" err="1"/>
              <a:t>Powhatans</a:t>
            </a:r>
            <a:r>
              <a:rPr lang="en-US" altLang="en-US" sz="1800" dirty="0"/>
              <a:t>, &amp; Cherokee were settled into farming villages</a:t>
            </a:r>
          </a:p>
        </p:txBody>
      </p:sp>
      <p:sp>
        <p:nvSpPr>
          <p:cNvPr id="6" name="Rectangular Callout 15"/>
          <p:cNvSpPr>
            <a:spLocks noChangeArrowheads="1"/>
          </p:cNvSpPr>
          <p:nvPr/>
        </p:nvSpPr>
        <p:spPr bwMode="auto">
          <a:xfrm>
            <a:off x="-22178" y="1121208"/>
            <a:ext cx="2721591" cy="1166428"/>
          </a:xfrm>
          <a:prstGeom prst="wedgeRectCallout">
            <a:avLst>
              <a:gd name="adj1" fmla="val 138403"/>
              <a:gd name="adj2" fmla="val 144508"/>
            </a:avLst>
          </a:prstGeom>
          <a:solidFill>
            <a:srgbClr val="B2DE82"/>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spcBef>
                <a:spcPct val="0"/>
              </a:spcBef>
              <a:buFontTx/>
              <a:buNone/>
            </a:pPr>
            <a:r>
              <a:rPr lang="en-US" altLang="en-US" sz="1800" dirty="0"/>
              <a:t>In the central plains, Indians </a:t>
            </a:r>
            <a:br>
              <a:rPr lang="en-US" altLang="en-US" sz="1800" dirty="0"/>
            </a:br>
            <a:r>
              <a:rPr lang="en-US" altLang="en-US" sz="1800" dirty="0"/>
              <a:t>like the Sioux &amp; Cheyenne hunted buffalo using mass-hunting </a:t>
            </a:r>
            <a:r>
              <a:rPr lang="en-US" altLang="en-US" sz="1800" dirty="0" smtClean="0"/>
              <a:t>techniques</a:t>
            </a:r>
          </a:p>
          <a:p>
            <a:pPr algn="ctr" eaLnBrk="1" hangingPunct="1">
              <a:lnSpc>
                <a:spcPct val="80000"/>
              </a:lnSpc>
              <a:spcBef>
                <a:spcPct val="0"/>
              </a:spcBef>
              <a:buFontTx/>
              <a:buNone/>
            </a:pPr>
            <a:endParaRPr lang="en-US" altLang="en-US" sz="1800" dirty="0"/>
          </a:p>
        </p:txBody>
      </p:sp>
      <p:sp>
        <p:nvSpPr>
          <p:cNvPr id="7" name="Rectangular Callout 15"/>
          <p:cNvSpPr>
            <a:spLocks noChangeArrowheads="1"/>
          </p:cNvSpPr>
          <p:nvPr/>
        </p:nvSpPr>
        <p:spPr bwMode="auto">
          <a:xfrm>
            <a:off x="0" y="3793213"/>
            <a:ext cx="2983174" cy="996287"/>
          </a:xfrm>
          <a:prstGeom prst="wedgeRectCallout">
            <a:avLst>
              <a:gd name="adj1" fmla="val 123037"/>
              <a:gd name="adj2" fmla="val 129341"/>
            </a:avLst>
          </a:prstGeom>
          <a:solidFill>
            <a:srgbClr val="FFCCFF"/>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spcBef>
                <a:spcPct val="0"/>
              </a:spcBef>
              <a:buFontTx/>
              <a:buNone/>
            </a:pPr>
            <a:r>
              <a:rPr lang="en-US" altLang="en-US" sz="1800" dirty="0"/>
              <a:t>In central America, the Aztecs formed  a powerful empire &amp; dominated surrounding Indians</a:t>
            </a:r>
          </a:p>
        </p:txBody>
      </p:sp>
    </p:spTree>
    <p:extLst>
      <p:ext uri="{BB962C8B-B14F-4D97-AF65-F5344CB8AC3E}">
        <p14:creationId xmlns:p14="http://schemas.microsoft.com/office/powerpoint/2010/main" val="194688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did they settle?</a:t>
            </a:r>
            <a:endParaRPr lang="en-US" dirty="0"/>
          </a:p>
        </p:txBody>
      </p:sp>
      <p:pic>
        <p:nvPicPr>
          <p:cNvPr id="4" name="Picture 7"/>
          <p:cNvPicPr>
            <a:picLocks noGrp="1" noChangeAspect="1" noChangeArrowheads="1"/>
          </p:cNvPicPr>
          <p:nvPr>
            <p:ph idx="1"/>
          </p:nvPr>
        </p:nvPicPr>
        <p:blipFill>
          <a:blip r:embed="rId2">
            <a:lum bright="-18000" contrast="42000"/>
            <a:extLst>
              <a:ext uri="{28A0092B-C50C-407E-A947-70E740481C1C}">
                <a14:useLocalDpi xmlns:a14="http://schemas.microsoft.com/office/drawing/2010/main" val="0"/>
              </a:ext>
            </a:extLst>
          </a:blip>
          <a:srcRect/>
          <a:stretch>
            <a:fillRect/>
          </a:stretch>
        </p:blipFill>
        <p:spPr bwMode="auto">
          <a:xfrm>
            <a:off x="750627" y="1335751"/>
            <a:ext cx="7642745" cy="477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1028195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457200" y="0"/>
            <a:ext cx="8229600" cy="1143000"/>
          </a:xfrm>
        </p:spPr>
        <p:txBody>
          <a:bodyPr/>
          <a:lstStyle/>
          <a:p>
            <a:pPr eaLnBrk="1" hangingPunct="1"/>
            <a:r>
              <a:rPr lang="en-US">
                <a:latin typeface="Calibri" charset="0"/>
              </a:rPr>
              <a:t>Portuguese Exploration</a:t>
            </a:r>
          </a:p>
        </p:txBody>
      </p:sp>
      <p:sp>
        <p:nvSpPr>
          <p:cNvPr id="6147" name="Rectangle 3"/>
          <p:cNvSpPr>
            <a:spLocks noGrp="1" noChangeArrowheads="1"/>
          </p:cNvSpPr>
          <p:nvPr>
            <p:ph sz="half" idx="1"/>
          </p:nvPr>
        </p:nvSpPr>
        <p:spPr>
          <a:xfrm>
            <a:off x="152400" y="1031544"/>
            <a:ext cx="6858000" cy="5562600"/>
          </a:xfrm>
        </p:spPr>
        <p:txBody>
          <a:bodyPr/>
          <a:lstStyle/>
          <a:p>
            <a:pPr eaLnBrk="1" hangingPunct="1"/>
            <a:r>
              <a:rPr lang="en-US" b="1" dirty="0">
                <a:solidFill>
                  <a:srgbClr val="558ED5"/>
                </a:solidFill>
                <a:latin typeface="Calibri" charset="0"/>
              </a:rPr>
              <a:t>Portugal was the first country to send out explorers.</a:t>
            </a:r>
          </a:p>
          <a:p>
            <a:pPr eaLnBrk="1" hangingPunct="1"/>
            <a:r>
              <a:rPr lang="en-US" dirty="0">
                <a:latin typeface="Calibri" charset="0"/>
              </a:rPr>
              <a:t>Prince Henry the Navigator  </a:t>
            </a:r>
          </a:p>
          <a:p>
            <a:pPr lvl="1" eaLnBrk="1" hangingPunct="1"/>
            <a:r>
              <a:rPr lang="en-US" sz="2000" dirty="0">
                <a:latin typeface="Calibri" charset="0"/>
              </a:rPr>
              <a:t>Founded a school of Navigation to train cartographers and sailors.</a:t>
            </a:r>
          </a:p>
          <a:p>
            <a:pPr lvl="1" eaLnBrk="1" hangingPunct="1"/>
            <a:r>
              <a:rPr lang="en-US" sz="2000" dirty="0">
                <a:latin typeface="Calibri" charset="0"/>
              </a:rPr>
              <a:t>Wanted to find new sources of gold, spread Christianity, and find new trade routes</a:t>
            </a:r>
            <a:r>
              <a:rPr lang="en-US" sz="2000" dirty="0" smtClean="0">
                <a:latin typeface="Calibri" charset="0"/>
              </a:rPr>
              <a:t>.</a:t>
            </a:r>
          </a:p>
          <a:p>
            <a:pPr lvl="1" eaLnBrk="1" hangingPunct="1"/>
            <a:endParaRPr lang="en-US" sz="2000" dirty="0">
              <a:latin typeface="Calibri" charset="0"/>
            </a:endParaRPr>
          </a:p>
          <a:p>
            <a:pPr eaLnBrk="1" hangingPunct="1"/>
            <a:r>
              <a:rPr lang="en-US" dirty="0">
                <a:latin typeface="Calibri" charset="0"/>
              </a:rPr>
              <a:t>Key Portuguese Explorers include:</a:t>
            </a:r>
          </a:p>
          <a:p>
            <a:pPr lvl="1" eaLnBrk="1" hangingPunct="1"/>
            <a:r>
              <a:rPr lang="en-US" sz="2000" b="1" dirty="0" err="1">
                <a:latin typeface="Calibri" charset="0"/>
              </a:rPr>
              <a:t>Bartolomeu</a:t>
            </a:r>
            <a:r>
              <a:rPr lang="en-US" sz="2000" b="1" dirty="0">
                <a:latin typeface="Calibri" charset="0"/>
              </a:rPr>
              <a:t> Dias: </a:t>
            </a:r>
            <a:r>
              <a:rPr lang="en-US" sz="2000" dirty="0">
                <a:latin typeface="Calibri" charset="0"/>
              </a:rPr>
              <a:t>rounded the cape of good hope (Southern tip of Africa)</a:t>
            </a:r>
          </a:p>
          <a:p>
            <a:pPr lvl="1" eaLnBrk="1" hangingPunct="1"/>
            <a:r>
              <a:rPr lang="en-US" sz="2000" b="1" dirty="0">
                <a:latin typeface="Calibri" charset="0"/>
              </a:rPr>
              <a:t>Vasco da Gama:  </a:t>
            </a:r>
            <a:r>
              <a:rPr lang="en-US" sz="2000" dirty="0">
                <a:latin typeface="Calibri" charset="0"/>
              </a:rPr>
              <a:t>found a trade route to Calicut, India.</a:t>
            </a:r>
            <a:endParaRPr lang="en-US" sz="2000" b="1" dirty="0">
              <a:latin typeface="Calibri" charset="0"/>
            </a:endParaRPr>
          </a:p>
          <a:p>
            <a:pPr eaLnBrk="1" hangingPunct="1">
              <a:buFont typeface="Arial" charset="0"/>
              <a:buNone/>
            </a:pPr>
            <a:endParaRPr lang="en-US" dirty="0">
              <a:latin typeface="Calibri" charset="0"/>
            </a:endParaRPr>
          </a:p>
        </p:txBody>
      </p:sp>
      <p:sp>
        <p:nvSpPr>
          <p:cNvPr id="18435" name="Rectangle 4"/>
          <p:cNvSpPr>
            <a:spLocks noGrp="1" noChangeArrowheads="1"/>
          </p:cNvSpPr>
          <p:nvPr>
            <p:ph sz="half" idx="2"/>
          </p:nvPr>
        </p:nvSpPr>
        <p:spPr>
          <a:xfrm>
            <a:off x="5562600" y="1371600"/>
            <a:ext cx="4495800" cy="5486400"/>
          </a:xfrm>
        </p:spPr>
        <p:txBody>
          <a:bodyPr/>
          <a:lstStyle/>
          <a:p>
            <a:pPr eaLnBrk="1" hangingPunct="1"/>
            <a:endParaRPr lang="en-US">
              <a:latin typeface="Calibri" charset="0"/>
            </a:endParaRPr>
          </a:p>
          <a:p>
            <a:pPr eaLnBrk="1" hangingPunct="1"/>
            <a:endParaRPr lang="en-US">
              <a:latin typeface="Calibri" charset="0"/>
            </a:endParaRPr>
          </a:p>
        </p:txBody>
      </p:sp>
      <p:pic>
        <p:nvPicPr>
          <p:cNvPr id="6149" name="Picture 6" descr="Henryin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3613" y="-42861"/>
            <a:ext cx="1830387" cy="22128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Dia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212856"/>
            <a:ext cx="2135187" cy="2283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0" name="Picture 7" descr="Vasco da Gam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3613" y="4496581"/>
            <a:ext cx="1830387" cy="2328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752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blinds(horizontal)">
                                      <p:cBhvr>
                                        <p:cTn id="12" dur="500"/>
                                        <p:tgtEl>
                                          <p:spTgt spid="61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7" dur="500"/>
                                        <p:tgtEl>
                                          <p:spTgt spid="61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blinds(horizontal)">
                                      <p:cBhvr>
                                        <p:cTn id="22" dur="500"/>
                                        <p:tgtEl>
                                          <p:spTgt spid="61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blinds(horizontal)">
                                      <p:cBhvr>
                                        <p:cTn id="27" dur="500"/>
                                        <p:tgtEl>
                                          <p:spTgt spid="61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blinds(horizontal)">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6147">
                                            <p:txEl>
                                              <p:pRg st="6" end="6"/>
                                            </p:txEl>
                                          </p:spTgt>
                                        </p:tgtEl>
                                        <p:attrNameLst>
                                          <p:attrName>style.visibility</p:attrName>
                                        </p:attrNameLst>
                                      </p:cBhvr>
                                      <p:to>
                                        <p:strVal val="visible"/>
                                      </p:to>
                                    </p:set>
                                    <p:animEffect transition="in" filter="blinds(horizontal)">
                                      <p:cBhvr>
                                        <p:cTn id="42" dur="500"/>
                                        <p:tgtEl>
                                          <p:spTgt spid="614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6150"/>
                                        </p:tgtEl>
                                        <p:attrNameLst>
                                          <p:attrName>style.visibility</p:attrName>
                                        </p:attrNameLst>
                                      </p:cBhvr>
                                      <p:to>
                                        <p:strVal val="visible"/>
                                      </p:to>
                                    </p:set>
                                    <p:animEffect transition="in" filter="blinds(horizontal)">
                                      <p:cBhvr>
                                        <p:cTn id="47" dur="500"/>
                                        <p:tgtEl>
                                          <p:spTgt spid="615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6147">
                                            <p:txEl>
                                              <p:pRg st="7" end="7"/>
                                            </p:txEl>
                                          </p:spTgt>
                                        </p:tgtEl>
                                        <p:attrNameLst>
                                          <p:attrName>style.visibility</p:attrName>
                                        </p:attrNameLst>
                                      </p:cBhvr>
                                      <p:to>
                                        <p:strVal val="visible"/>
                                      </p:to>
                                    </p:set>
                                    <p:animEffect transition="in" filter="blinds(horizontal)">
                                      <p:cBhvr>
                                        <p:cTn id="52"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a:latin typeface="Calibri" charset="0"/>
              </a:rPr>
              <a:t>Impact of Portuguese Exploration</a:t>
            </a:r>
          </a:p>
        </p:txBody>
      </p:sp>
      <p:sp>
        <p:nvSpPr>
          <p:cNvPr id="6147" name="Rectangle 3"/>
          <p:cNvSpPr>
            <a:spLocks noGrp="1" noChangeArrowheads="1"/>
          </p:cNvSpPr>
          <p:nvPr>
            <p:ph sz="half" idx="1"/>
          </p:nvPr>
        </p:nvSpPr>
        <p:spPr>
          <a:xfrm>
            <a:off x="152400" y="1371600"/>
            <a:ext cx="8763000" cy="5181600"/>
          </a:xfrm>
        </p:spPr>
        <p:txBody>
          <a:bodyPr/>
          <a:lstStyle/>
          <a:p>
            <a:pPr marL="457200" lvl="1" indent="0" eaLnBrk="1" hangingPunct="1">
              <a:buNone/>
            </a:pPr>
            <a:endParaRPr lang="en-US" sz="2800" dirty="0" smtClean="0">
              <a:latin typeface="Calibri" charset="0"/>
            </a:endParaRPr>
          </a:p>
          <a:p>
            <a:pPr marL="914400" lvl="1" indent="-457200" eaLnBrk="1" hangingPunct="1">
              <a:buFont typeface="Calibri" charset="0"/>
              <a:buAutoNum type="arabicPeriod"/>
            </a:pPr>
            <a:r>
              <a:rPr lang="en-US" sz="2800" dirty="0" smtClean="0">
                <a:latin typeface="Calibri" charset="0"/>
              </a:rPr>
              <a:t>Portugal </a:t>
            </a:r>
            <a:r>
              <a:rPr lang="en-US" sz="2800" dirty="0">
                <a:latin typeface="Calibri" charset="0"/>
              </a:rPr>
              <a:t>founded </a:t>
            </a:r>
            <a:r>
              <a:rPr lang="en-US" sz="2800" b="1" dirty="0">
                <a:solidFill>
                  <a:srgbClr val="558ED5"/>
                </a:solidFill>
                <a:latin typeface="Calibri" charset="0"/>
              </a:rPr>
              <a:t>trading posts </a:t>
            </a:r>
            <a:r>
              <a:rPr lang="en-US" sz="2800" dirty="0">
                <a:latin typeface="Calibri" charset="0"/>
              </a:rPr>
              <a:t>in Western Africa and brought back </a:t>
            </a:r>
            <a:r>
              <a:rPr lang="en-US" sz="2800" b="1" dirty="0">
                <a:solidFill>
                  <a:srgbClr val="558ED5"/>
                </a:solidFill>
                <a:latin typeface="Calibri" charset="0"/>
              </a:rPr>
              <a:t>gold </a:t>
            </a:r>
            <a:r>
              <a:rPr lang="en-US" sz="2800" dirty="0">
                <a:latin typeface="Calibri" charset="0"/>
              </a:rPr>
              <a:t>and </a:t>
            </a:r>
            <a:r>
              <a:rPr lang="en-US" sz="2800" b="1" dirty="0" smtClean="0">
                <a:solidFill>
                  <a:srgbClr val="558ED5"/>
                </a:solidFill>
                <a:latin typeface="Calibri" charset="0"/>
              </a:rPr>
              <a:t>slaves</a:t>
            </a:r>
            <a:r>
              <a:rPr lang="en-US" sz="2800" dirty="0" smtClean="0">
                <a:latin typeface="Calibri" charset="0"/>
              </a:rPr>
              <a:t>.</a:t>
            </a:r>
          </a:p>
          <a:p>
            <a:pPr marL="914400" lvl="1" indent="-457200" eaLnBrk="1" hangingPunct="1">
              <a:buFont typeface="Calibri" charset="0"/>
              <a:buAutoNum type="arabicPeriod"/>
            </a:pPr>
            <a:endParaRPr lang="en-US" dirty="0" smtClean="0"/>
          </a:p>
          <a:p>
            <a:pPr marL="914400" lvl="1" indent="-457200" eaLnBrk="1" hangingPunct="1">
              <a:buFont typeface="Calibri" charset="0"/>
              <a:buAutoNum type="arabicPeriod"/>
            </a:pPr>
            <a:r>
              <a:rPr lang="en-US" dirty="0" smtClean="0"/>
              <a:t>Portugal </a:t>
            </a:r>
            <a:r>
              <a:rPr lang="en-US" dirty="0"/>
              <a:t>took control of the eastern sea routes to Asia and formed  </a:t>
            </a:r>
            <a:r>
              <a:rPr lang="en-US" b="1" dirty="0">
                <a:solidFill>
                  <a:srgbClr val="558ED5"/>
                </a:solidFill>
              </a:rPr>
              <a:t>monopolies</a:t>
            </a:r>
            <a:r>
              <a:rPr lang="en-US" dirty="0"/>
              <a:t> on spices and </a:t>
            </a:r>
            <a:r>
              <a:rPr lang="en-US" dirty="0" smtClean="0"/>
              <a:t>silk</a:t>
            </a:r>
          </a:p>
          <a:p>
            <a:pPr marL="914400" lvl="1" indent="-457200" eaLnBrk="1" hangingPunct="1">
              <a:buFont typeface="Calibri" charset="0"/>
              <a:buAutoNum type="arabicPeriod"/>
            </a:pPr>
            <a:endParaRPr lang="en-US" dirty="0" smtClean="0"/>
          </a:p>
          <a:p>
            <a:pPr marL="914400" lvl="1" indent="-457200" eaLnBrk="1" hangingPunct="1">
              <a:buFont typeface="Calibri" charset="0"/>
              <a:buAutoNum type="arabicPeriod"/>
            </a:pPr>
            <a:r>
              <a:rPr lang="en-US" dirty="0" smtClean="0"/>
              <a:t>Portugal </a:t>
            </a:r>
            <a:r>
              <a:rPr lang="en-US" dirty="0">
                <a:solidFill>
                  <a:srgbClr val="558ED5"/>
                </a:solidFill>
              </a:rPr>
              <a:t>formed </a:t>
            </a:r>
            <a:r>
              <a:rPr lang="en-US" b="1" dirty="0">
                <a:solidFill>
                  <a:srgbClr val="558ED5"/>
                </a:solidFill>
              </a:rPr>
              <a:t>colonies in Brazil</a:t>
            </a:r>
            <a:r>
              <a:rPr lang="en-US" b="1" dirty="0"/>
              <a:t> </a:t>
            </a:r>
            <a:r>
              <a:rPr lang="en-US" dirty="0"/>
              <a:t>forcing natives to work as slaves on sugar plantations and convert to Christianity.</a:t>
            </a:r>
          </a:p>
          <a:p>
            <a:pPr marL="457200" lvl="1" indent="0" eaLnBrk="1" hangingPunct="1">
              <a:buNone/>
            </a:pPr>
            <a:endParaRPr lang="en-US" sz="2800" dirty="0">
              <a:latin typeface="Calibri" charset="0"/>
            </a:endParaRPr>
          </a:p>
          <a:p>
            <a:pPr eaLnBrk="1" hangingPunct="1"/>
            <a:endParaRPr lang="en-US" dirty="0">
              <a:latin typeface="Calibri" charset="0"/>
            </a:endParaRPr>
          </a:p>
        </p:txBody>
      </p:sp>
    </p:spTree>
    <p:extLst>
      <p:ext uri="{BB962C8B-B14F-4D97-AF65-F5344CB8AC3E}">
        <p14:creationId xmlns:p14="http://schemas.microsoft.com/office/powerpoint/2010/main" val="341976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blinds(horizontal)">
                                      <p:cBhvr>
                                        <p:cTn id="7" dur="500"/>
                                        <p:tgtEl>
                                          <p:spTgt spid="61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3" end="3"/>
                                            </p:txEl>
                                          </p:spTgt>
                                        </p:tgtEl>
                                        <p:attrNameLst>
                                          <p:attrName>style.visibility</p:attrName>
                                        </p:attrNameLst>
                                      </p:cBhvr>
                                      <p:to>
                                        <p:strVal val="visible"/>
                                      </p:to>
                                    </p:set>
                                    <p:animEffect transition="in" filter="blinds(horizontal)">
                                      <p:cBhvr>
                                        <p:cTn id="12" dur="500"/>
                                        <p:tgtEl>
                                          <p:spTgt spid="614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7">
                                            <p:txEl>
                                              <p:pRg st="5" end="5"/>
                                            </p:txEl>
                                          </p:spTgt>
                                        </p:tgtEl>
                                        <p:attrNameLst>
                                          <p:attrName>style.visibility</p:attrName>
                                        </p:attrNameLst>
                                      </p:cBhvr>
                                      <p:to>
                                        <p:strVal val="visible"/>
                                      </p:to>
                                    </p:set>
                                    <p:animEffect transition="in" filter="blinds(horizontal)">
                                      <p:cBhvr>
                                        <p:cTn id="17"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a:latin typeface="Calibri" charset="0"/>
              </a:rPr>
              <a:t>Early Spanish Exploration</a:t>
            </a:r>
          </a:p>
        </p:txBody>
      </p:sp>
      <p:sp>
        <p:nvSpPr>
          <p:cNvPr id="7171" name="Rectangle 3"/>
          <p:cNvSpPr>
            <a:spLocks noGrp="1" noChangeArrowheads="1"/>
          </p:cNvSpPr>
          <p:nvPr>
            <p:ph idx="1"/>
          </p:nvPr>
        </p:nvSpPr>
        <p:spPr>
          <a:xfrm>
            <a:off x="152400" y="1295400"/>
            <a:ext cx="6324600" cy="4830763"/>
          </a:xfrm>
        </p:spPr>
        <p:txBody>
          <a:bodyPr/>
          <a:lstStyle/>
          <a:p>
            <a:pPr eaLnBrk="1" hangingPunct="1"/>
            <a:r>
              <a:rPr lang="en-US" sz="2800" dirty="0">
                <a:latin typeface="Calibri" charset="0"/>
              </a:rPr>
              <a:t>In the late 1400s, </a:t>
            </a:r>
            <a:r>
              <a:rPr lang="en-US" sz="2800" b="1" dirty="0">
                <a:latin typeface="Calibri" charset="0"/>
              </a:rPr>
              <a:t>King Ferdinand and Queen Isabella </a:t>
            </a:r>
            <a:r>
              <a:rPr lang="en-US" sz="2800" dirty="0">
                <a:latin typeface="Calibri" charset="0"/>
              </a:rPr>
              <a:t>were determined to </a:t>
            </a:r>
            <a:r>
              <a:rPr lang="en-US" sz="2800" b="1" dirty="0">
                <a:solidFill>
                  <a:srgbClr val="558ED5"/>
                </a:solidFill>
                <a:latin typeface="Calibri" charset="0"/>
              </a:rPr>
              <a:t>make Spain a powerful force </a:t>
            </a:r>
            <a:r>
              <a:rPr lang="en-US" sz="2800" dirty="0">
                <a:latin typeface="Calibri" charset="0"/>
              </a:rPr>
              <a:t>in Europe.</a:t>
            </a:r>
          </a:p>
          <a:p>
            <a:pPr lvl="1" eaLnBrk="1" hangingPunct="1"/>
            <a:r>
              <a:rPr lang="en-US" sz="2400" dirty="0">
                <a:latin typeface="Calibri" charset="0"/>
              </a:rPr>
              <a:t>Began to sponsor exploration and claim new lands for Spain</a:t>
            </a:r>
            <a:r>
              <a:rPr lang="en-US" sz="2400" dirty="0" smtClean="0">
                <a:latin typeface="Calibri" charset="0"/>
              </a:rPr>
              <a:t>.</a:t>
            </a:r>
          </a:p>
          <a:p>
            <a:pPr marL="457200" lvl="1" indent="0" eaLnBrk="1" hangingPunct="1">
              <a:buNone/>
            </a:pPr>
            <a:endParaRPr lang="en-US" sz="2400" dirty="0">
              <a:latin typeface="Calibri" charset="0"/>
            </a:endParaRPr>
          </a:p>
          <a:p>
            <a:pPr eaLnBrk="1" hangingPunct="1"/>
            <a:r>
              <a:rPr lang="en-US" sz="2800" b="1" dirty="0">
                <a:latin typeface="Calibri" charset="0"/>
              </a:rPr>
              <a:t>Key Spanish Explorers:</a:t>
            </a:r>
          </a:p>
          <a:p>
            <a:pPr lvl="1" eaLnBrk="1" hangingPunct="1"/>
            <a:r>
              <a:rPr lang="en-US" sz="2400" b="1" u="sng" dirty="0">
                <a:latin typeface="Calibri" charset="0"/>
              </a:rPr>
              <a:t>Columbus</a:t>
            </a:r>
            <a:r>
              <a:rPr lang="en-US" sz="2400" dirty="0">
                <a:latin typeface="Calibri" charset="0"/>
              </a:rPr>
              <a:t>: discovered the west Indies.</a:t>
            </a:r>
          </a:p>
          <a:p>
            <a:pPr lvl="1" eaLnBrk="1" hangingPunct="1"/>
            <a:r>
              <a:rPr lang="en-US" sz="2400" b="1" u="sng" dirty="0">
                <a:latin typeface="Calibri" charset="0"/>
              </a:rPr>
              <a:t>Magellan:  </a:t>
            </a:r>
            <a:r>
              <a:rPr lang="en-US" sz="2400" dirty="0">
                <a:latin typeface="Calibri" charset="0"/>
              </a:rPr>
              <a:t>discovered the Strait of Magellan; first to circumnavigate the globe.</a:t>
            </a:r>
          </a:p>
        </p:txBody>
      </p:sp>
      <p:pic>
        <p:nvPicPr>
          <p:cNvPr id="7172" name="Picture 5" descr="Christopher Columbus, conjectural image by Sebastiano del Piombo in the  Metropolitan Museum of Art, New York.">
            <a:hlinkClick r:id="rId2" tooltip="Christopher Columbus, conjectural image by Sebastiano del Piombo in the  Metropolitan Museum of Art, New Yor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295400"/>
            <a:ext cx="2057400" cy="2560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944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blinds(horizontal)">
                                      <p:cBhvr>
                                        <p:cTn id="17" dur="500"/>
                                        <p:tgtEl>
                                          <p:spTgt spid="717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blinds(horizontal)">
                                      <p:cBhvr>
                                        <p:cTn id="22" dur="500"/>
                                        <p:tgtEl>
                                          <p:spTgt spid="71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blinds(horizontal)">
                                      <p:cBhvr>
                                        <p:cTn id="27" dur="500"/>
                                        <p:tgtEl>
                                          <p:spTgt spid="71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blinds(horizontal)">
                                      <p:cBhvr>
                                        <p:cTn id="32"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dirty="0">
                <a:latin typeface="Calibri" charset="0"/>
              </a:rPr>
              <a:t>Impact of Early Spanish Exploration</a:t>
            </a:r>
          </a:p>
        </p:txBody>
      </p:sp>
      <p:sp>
        <p:nvSpPr>
          <p:cNvPr id="7171" name="Rectangle 3"/>
          <p:cNvSpPr>
            <a:spLocks noGrp="1" noChangeArrowheads="1"/>
          </p:cNvSpPr>
          <p:nvPr>
            <p:ph idx="1"/>
          </p:nvPr>
        </p:nvSpPr>
        <p:spPr>
          <a:xfrm>
            <a:off x="304800" y="1295400"/>
            <a:ext cx="4800600" cy="4830763"/>
          </a:xfrm>
        </p:spPr>
        <p:txBody>
          <a:bodyPr>
            <a:normAutofit/>
          </a:bodyPr>
          <a:lstStyle/>
          <a:p>
            <a:pPr marL="914400" lvl="1" indent="-457200" eaLnBrk="1" hangingPunct="1">
              <a:buFont typeface="Calibri" charset="0"/>
              <a:buAutoNum type="arabicPeriod"/>
            </a:pPr>
            <a:r>
              <a:rPr lang="en-US" sz="1800" dirty="0" smtClean="0">
                <a:latin typeface="Calibri" charset="0"/>
              </a:rPr>
              <a:t>Revealed </a:t>
            </a:r>
            <a:r>
              <a:rPr lang="en-US" sz="1800" dirty="0">
                <a:latin typeface="Calibri" charset="0"/>
              </a:rPr>
              <a:t>the existence of </a:t>
            </a:r>
          </a:p>
          <a:p>
            <a:pPr marL="457200" lvl="1" indent="0" eaLnBrk="1" hangingPunct="1">
              <a:buNone/>
            </a:pPr>
            <a:r>
              <a:rPr lang="en-US" altLang="ja-JP" sz="1800" b="1" dirty="0" smtClean="0">
                <a:latin typeface="Calibri" charset="0"/>
              </a:rPr>
              <a:t>       </a:t>
            </a:r>
            <a:r>
              <a:rPr lang="ja-JP" altLang="en-US" sz="1800" b="1" dirty="0" smtClean="0">
                <a:latin typeface="Calibri" charset="0"/>
              </a:rPr>
              <a:t>“</a:t>
            </a:r>
            <a:r>
              <a:rPr lang="en-US" altLang="ja-JP" sz="1800" b="1" dirty="0">
                <a:latin typeface="Calibri" charset="0"/>
              </a:rPr>
              <a:t>New World</a:t>
            </a:r>
            <a:r>
              <a:rPr lang="ja-JP" altLang="en-US" sz="1800" b="1" dirty="0">
                <a:latin typeface="Calibri" charset="0"/>
              </a:rPr>
              <a:t>”</a:t>
            </a:r>
            <a:r>
              <a:rPr lang="en-US" altLang="ja-JP" sz="1800" b="1" dirty="0">
                <a:latin typeface="Calibri" charset="0"/>
              </a:rPr>
              <a:t> </a:t>
            </a:r>
            <a:r>
              <a:rPr lang="en-US" altLang="ja-JP" sz="1800" dirty="0">
                <a:latin typeface="Calibri" charset="0"/>
              </a:rPr>
              <a:t>– the Americas</a:t>
            </a:r>
            <a:r>
              <a:rPr lang="en-US" altLang="ja-JP" sz="1800" dirty="0" smtClean="0">
                <a:latin typeface="Calibri" charset="0"/>
              </a:rPr>
              <a:t>!!</a:t>
            </a:r>
          </a:p>
          <a:p>
            <a:pPr>
              <a:buNone/>
            </a:pPr>
            <a:r>
              <a:rPr lang="en-US" sz="1800" dirty="0" smtClean="0">
                <a:latin typeface="Calibri" charset="0"/>
              </a:rPr>
              <a:t>        2.     Began </a:t>
            </a:r>
            <a:r>
              <a:rPr lang="en-US" sz="1800" dirty="0">
                <a:latin typeface="Calibri" charset="0"/>
              </a:rPr>
              <a:t>Spanish settlement </a:t>
            </a:r>
            <a:r>
              <a:rPr lang="en-US" sz="1800" dirty="0" smtClean="0">
                <a:latin typeface="Calibri" charset="0"/>
              </a:rPr>
              <a:t>in</a:t>
            </a:r>
          </a:p>
          <a:p>
            <a:pPr>
              <a:buNone/>
            </a:pPr>
            <a:r>
              <a:rPr lang="en-US" sz="1800" dirty="0">
                <a:latin typeface="Calibri" charset="0"/>
              </a:rPr>
              <a:t> </a:t>
            </a:r>
            <a:r>
              <a:rPr lang="en-US" sz="1800" dirty="0" smtClean="0">
                <a:latin typeface="Calibri" charset="0"/>
              </a:rPr>
              <a:t>                the New </a:t>
            </a:r>
            <a:r>
              <a:rPr lang="en-US" sz="1800" dirty="0">
                <a:latin typeface="Calibri" charset="0"/>
              </a:rPr>
              <a:t>World</a:t>
            </a:r>
          </a:p>
          <a:p>
            <a:pPr marL="457200" lvl="1" indent="0">
              <a:buNone/>
            </a:pPr>
            <a:r>
              <a:rPr lang="en-US" sz="1500" dirty="0" smtClean="0">
                <a:solidFill>
                  <a:srgbClr val="558ED5"/>
                </a:solidFill>
                <a:latin typeface="Calibri" charset="0"/>
              </a:rPr>
              <a:t>		*  precious </a:t>
            </a:r>
            <a:r>
              <a:rPr lang="en-US" sz="1500" dirty="0">
                <a:solidFill>
                  <a:srgbClr val="558ED5"/>
                </a:solidFill>
                <a:latin typeface="Calibri" charset="0"/>
              </a:rPr>
              <a:t>minerals, </a:t>
            </a:r>
            <a:r>
              <a:rPr lang="en-US" sz="1500" dirty="0" smtClean="0">
                <a:solidFill>
                  <a:srgbClr val="558ED5"/>
                </a:solidFill>
                <a:latin typeface="Calibri" charset="0"/>
              </a:rPr>
              <a:t>and establishing</a:t>
            </a:r>
          </a:p>
          <a:p>
            <a:pPr marL="457200" lvl="1" indent="0">
              <a:buNone/>
            </a:pPr>
            <a:r>
              <a:rPr lang="en-US" sz="1500" dirty="0">
                <a:solidFill>
                  <a:srgbClr val="558ED5"/>
                </a:solidFill>
                <a:latin typeface="Calibri" charset="0"/>
              </a:rPr>
              <a:t> </a:t>
            </a:r>
            <a:r>
              <a:rPr lang="en-US" sz="1500" dirty="0" smtClean="0">
                <a:solidFill>
                  <a:srgbClr val="558ED5"/>
                </a:solidFill>
                <a:latin typeface="Calibri" charset="0"/>
              </a:rPr>
              <a:t>                        plantations </a:t>
            </a:r>
            <a:r>
              <a:rPr lang="en-US" sz="1500" dirty="0">
                <a:solidFill>
                  <a:srgbClr val="558ED5"/>
                </a:solidFill>
                <a:latin typeface="Calibri" charset="0"/>
              </a:rPr>
              <a:t>and colonies.</a:t>
            </a:r>
          </a:p>
          <a:p>
            <a:pPr marL="457200" lvl="1" indent="0">
              <a:buNone/>
            </a:pPr>
            <a:r>
              <a:rPr lang="en-US" sz="1500" dirty="0" smtClean="0">
                <a:latin typeface="Calibri" charset="0"/>
              </a:rPr>
              <a:t>                     *  Natives </a:t>
            </a:r>
            <a:r>
              <a:rPr lang="en-US" sz="1500" dirty="0">
                <a:latin typeface="Calibri" charset="0"/>
              </a:rPr>
              <a:t>were forced to </a:t>
            </a:r>
            <a:r>
              <a:rPr lang="en-US" sz="1500" dirty="0">
                <a:solidFill>
                  <a:srgbClr val="558ED5"/>
                </a:solidFill>
                <a:latin typeface="Calibri" charset="0"/>
              </a:rPr>
              <a:t>convert </a:t>
            </a:r>
            <a:r>
              <a:rPr lang="en-US" sz="1500" dirty="0" smtClean="0">
                <a:solidFill>
                  <a:srgbClr val="558ED5"/>
                </a:solidFill>
                <a:latin typeface="Calibri" charset="0"/>
              </a:rPr>
              <a:t>to</a:t>
            </a:r>
          </a:p>
          <a:p>
            <a:pPr marL="457200" lvl="1" indent="0">
              <a:buNone/>
            </a:pPr>
            <a:r>
              <a:rPr lang="en-US" sz="1500" dirty="0">
                <a:solidFill>
                  <a:srgbClr val="558ED5"/>
                </a:solidFill>
                <a:latin typeface="Calibri" charset="0"/>
              </a:rPr>
              <a:t> </a:t>
            </a:r>
            <a:r>
              <a:rPr lang="en-US" sz="1500" dirty="0" smtClean="0">
                <a:solidFill>
                  <a:srgbClr val="558ED5"/>
                </a:solidFill>
                <a:latin typeface="Calibri" charset="0"/>
              </a:rPr>
              <a:t>                        Christianity</a:t>
            </a:r>
            <a:endParaRPr lang="en-US" sz="1500" dirty="0">
              <a:solidFill>
                <a:srgbClr val="558ED5"/>
              </a:solidFill>
              <a:latin typeface="Calibri" charset="0"/>
            </a:endParaRPr>
          </a:p>
          <a:p>
            <a:pPr marL="457200" lvl="1" indent="0">
              <a:buNone/>
            </a:pPr>
            <a:r>
              <a:rPr lang="en-US" sz="1500" dirty="0">
                <a:latin typeface="Calibri" charset="0"/>
              </a:rPr>
              <a:t>	</a:t>
            </a:r>
            <a:r>
              <a:rPr lang="en-US" sz="1500" dirty="0" smtClean="0">
                <a:latin typeface="Calibri" charset="0"/>
              </a:rPr>
              <a:t>	*  Natives </a:t>
            </a:r>
            <a:r>
              <a:rPr lang="en-US" sz="1500" dirty="0">
                <a:latin typeface="Calibri" charset="0"/>
              </a:rPr>
              <a:t>were </a:t>
            </a:r>
            <a:r>
              <a:rPr lang="en-US" sz="1500" dirty="0">
                <a:solidFill>
                  <a:srgbClr val="558ED5"/>
                </a:solidFill>
                <a:latin typeface="Calibri" charset="0"/>
              </a:rPr>
              <a:t>enslaved and </a:t>
            </a:r>
            <a:r>
              <a:rPr lang="en-US" sz="1500" dirty="0" smtClean="0">
                <a:solidFill>
                  <a:srgbClr val="558ED5"/>
                </a:solidFill>
                <a:latin typeface="Calibri" charset="0"/>
              </a:rPr>
              <a:t>killed</a:t>
            </a:r>
          </a:p>
          <a:p>
            <a:pPr marL="457200" lvl="1" indent="0">
              <a:buNone/>
            </a:pPr>
            <a:r>
              <a:rPr lang="en-US" sz="1500" dirty="0">
                <a:solidFill>
                  <a:srgbClr val="558ED5"/>
                </a:solidFill>
                <a:latin typeface="Calibri" charset="0"/>
              </a:rPr>
              <a:t>	</a:t>
            </a:r>
            <a:r>
              <a:rPr lang="en-US" sz="1500" dirty="0" smtClean="0">
                <a:solidFill>
                  <a:srgbClr val="558ED5"/>
                </a:solidFill>
                <a:latin typeface="Calibri" charset="0"/>
              </a:rPr>
              <a:t>		- </a:t>
            </a:r>
            <a:r>
              <a:rPr lang="en-US" sz="1500" dirty="0" smtClean="0">
                <a:latin typeface="Calibri" charset="0"/>
              </a:rPr>
              <a:t>Before </a:t>
            </a:r>
            <a:r>
              <a:rPr lang="en-US" sz="1500" dirty="0">
                <a:latin typeface="Calibri" charset="0"/>
              </a:rPr>
              <a:t>Columbus: 1 or 2 </a:t>
            </a:r>
            <a:r>
              <a:rPr lang="en-US" sz="1500" dirty="0" smtClean="0">
                <a:latin typeface="Calibri" charset="0"/>
              </a:rPr>
              <a:t>million 				  </a:t>
            </a:r>
            <a:r>
              <a:rPr lang="en-US" sz="1500" dirty="0" err="1" smtClean="0">
                <a:latin typeface="Calibri" charset="0"/>
              </a:rPr>
              <a:t>Taino</a:t>
            </a:r>
            <a:endParaRPr lang="en-US" sz="1500" dirty="0">
              <a:latin typeface="Calibri" charset="0"/>
            </a:endParaRPr>
          </a:p>
          <a:p>
            <a:pPr marL="914400" lvl="2" indent="0">
              <a:buNone/>
            </a:pPr>
            <a:r>
              <a:rPr lang="en-US" sz="1500" dirty="0" smtClean="0">
                <a:latin typeface="Calibri" charset="0"/>
              </a:rPr>
              <a:t>		- After </a:t>
            </a:r>
            <a:r>
              <a:rPr lang="en-US" sz="1500" dirty="0">
                <a:latin typeface="Calibri" charset="0"/>
              </a:rPr>
              <a:t>Columbus:  only 500 </a:t>
            </a:r>
            <a:r>
              <a:rPr lang="en-US" sz="1500" dirty="0" err="1">
                <a:latin typeface="Calibri" charset="0"/>
              </a:rPr>
              <a:t>Taino</a:t>
            </a:r>
            <a:r>
              <a:rPr lang="en-US" sz="1500" dirty="0">
                <a:latin typeface="Calibri" charset="0"/>
              </a:rPr>
              <a:t>.</a:t>
            </a:r>
          </a:p>
          <a:p>
            <a:pPr marL="457200" lvl="1" indent="0" eaLnBrk="1" hangingPunct="1">
              <a:buNone/>
            </a:pPr>
            <a:endParaRPr lang="en-US" sz="2400" dirty="0">
              <a:latin typeface="Calibri" charset="0"/>
            </a:endParaRPr>
          </a:p>
        </p:txBody>
      </p:sp>
      <p:pic>
        <p:nvPicPr>
          <p:cNvPr id="6" name="Picture 5" descr="Latin America 17th Century.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371600"/>
            <a:ext cx="3703638"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551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blinds(horizontal)">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blinds(horizontal)">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blinds(horizontal)">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blinds(horizontal)">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blinds(horizontal)">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blinds(horizontal)">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blinds(horizontal)">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blinds(horizontal)">
                                      <p:cBhvr>
                                        <p:cTn id="57" dur="500"/>
                                        <p:tgtEl>
                                          <p:spTgt spid="7171">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500" fill="hold"/>
                                        <p:tgtEl>
                                          <p:spTgt spid="6"/>
                                        </p:tgtEl>
                                        <p:attrNameLst>
                                          <p:attrName>ppt_x</p:attrName>
                                        </p:attrNameLst>
                                      </p:cBhvr>
                                      <p:tavLst>
                                        <p:tav tm="0">
                                          <p:val>
                                            <p:strVal val="#ppt_x"/>
                                          </p:val>
                                        </p:tav>
                                        <p:tav tm="100000">
                                          <p:val>
                                            <p:strVal val="#ppt_x"/>
                                          </p:val>
                                        </p:tav>
                                      </p:tavLst>
                                    </p:anim>
                                    <p:anim calcmode="lin" valueType="num">
                                      <p:cBhvr additive="base">
                                        <p:cTn id="6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dirty="0">
                <a:latin typeface="Calibri" charset="0"/>
              </a:rPr>
              <a:t>Line of Demarcation</a:t>
            </a:r>
          </a:p>
        </p:txBody>
      </p:sp>
      <p:sp>
        <p:nvSpPr>
          <p:cNvPr id="8195" name="Rectangle 3"/>
          <p:cNvSpPr>
            <a:spLocks noGrp="1" noChangeArrowheads="1"/>
          </p:cNvSpPr>
          <p:nvPr>
            <p:ph idx="1"/>
          </p:nvPr>
        </p:nvSpPr>
        <p:spPr>
          <a:xfrm>
            <a:off x="457200" y="1295400"/>
            <a:ext cx="8229600" cy="4830763"/>
          </a:xfrm>
        </p:spPr>
        <p:txBody>
          <a:bodyPr>
            <a:normAutofit/>
          </a:bodyPr>
          <a:lstStyle/>
          <a:p>
            <a:pPr eaLnBrk="1" hangingPunct="1">
              <a:lnSpc>
                <a:spcPct val="90000"/>
              </a:lnSpc>
            </a:pPr>
            <a:r>
              <a:rPr lang="en-US" sz="2400" dirty="0">
                <a:latin typeface="Calibri" charset="0"/>
              </a:rPr>
              <a:t>Spain and Portugal were rivals over the new </a:t>
            </a:r>
            <a:r>
              <a:rPr lang="en-US" sz="2400" dirty="0" smtClean="0">
                <a:latin typeface="Calibri" charset="0"/>
              </a:rPr>
              <a:t>land</a:t>
            </a:r>
          </a:p>
          <a:p>
            <a:pPr marL="0" indent="0" eaLnBrk="1" hangingPunct="1">
              <a:lnSpc>
                <a:spcPct val="90000"/>
              </a:lnSpc>
              <a:buNone/>
            </a:pPr>
            <a:endParaRPr lang="en-US" sz="2400" dirty="0">
              <a:latin typeface="Calibri" charset="0"/>
            </a:endParaRPr>
          </a:p>
          <a:p>
            <a:pPr eaLnBrk="1" hangingPunct="1">
              <a:lnSpc>
                <a:spcPct val="90000"/>
              </a:lnSpc>
            </a:pPr>
            <a:r>
              <a:rPr lang="en-US" sz="2400" dirty="0">
                <a:latin typeface="Calibri" charset="0"/>
              </a:rPr>
              <a:t>Pope Alexander VI set a </a:t>
            </a:r>
            <a:r>
              <a:rPr lang="en-US" sz="2400" b="1" dirty="0">
                <a:solidFill>
                  <a:srgbClr val="558ED5"/>
                </a:solidFill>
                <a:latin typeface="Calibri" charset="0"/>
              </a:rPr>
              <a:t>Line of Demarcation</a:t>
            </a:r>
            <a:r>
              <a:rPr lang="en-US" sz="2400" dirty="0">
                <a:solidFill>
                  <a:srgbClr val="558ED5"/>
                </a:solidFill>
                <a:latin typeface="Calibri" charset="0"/>
              </a:rPr>
              <a:t> </a:t>
            </a:r>
            <a:r>
              <a:rPr lang="en-US" sz="2400" dirty="0">
                <a:latin typeface="Calibri" charset="0"/>
              </a:rPr>
              <a:t>dividing the non-European world into two zones</a:t>
            </a:r>
          </a:p>
          <a:p>
            <a:pPr lvl="1" eaLnBrk="1" hangingPunct="1">
              <a:lnSpc>
                <a:spcPct val="90000"/>
              </a:lnSpc>
            </a:pPr>
            <a:r>
              <a:rPr lang="en-US" sz="2400" dirty="0">
                <a:latin typeface="Calibri" charset="0"/>
              </a:rPr>
              <a:t>Spain had lands west of the line </a:t>
            </a:r>
          </a:p>
          <a:p>
            <a:pPr lvl="1" eaLnBrk="1" hangingPunct="1">
              <a:lnSpc>
                <a:spcPct val="90000"/>
              </a:lnSpc>
            </a:pPr>
            <a:r>
              <a:rPr lang="en-US" sz="2400" dirty="0">
                <a:latin typeface="Calibri" charset="0"/>
              </a:rPr>
              <a:t>Portugal had lands to the east</a:t>
            </a:r>
          </a:p>
          <a:p>
            <a:pPr lvl="1" eaLnBrk="1" hangingPunct="1">
              <a:lnSpc>
                <a:spcPct val="90000"/>
              </a:lnSpc>
            </a:pPr>
            <a:r>
              <a:rPr lang="en-US" sz="2400" dirty="0">
                <a:latin typeface="Calibri" charset="0"/>
              </a:rPr>
              <a:t>1500- </a:t>
            </a:r>
            <a:r>
              <a:rPr lang="en-US" sz="2400" u="sng" dirty="0">
                <a:latin typeface="Calibri" charset="0"/>
              </a:rPr>
              <a:t>Pedro Cabral</a:t>
            </a:r>
            <a:r>
              <a:rPr lang="en-US" sz="2400" dirty="0">
                <a:latin typeface="Calibri" charset="0"/>
              </a:rPr>
              <a:t> discovers Brazil for </a:t>
            </a:r>
            <a:r>
              <a:rPr lang="en-US" sz="2400" dirty="0" smtClean="0">
                <a:latin typeface="Calibri" charset="0"/>
              </a:rPr>
              <a:t>Portugal</a:t>
            </a:r>
          </a:p>
          <a:p>
            <a:pPr marL="457200" lvl="1" indent="0" eaLnBrk="1" hangingPunct="1">
              <a:lnSpc>
                <a:spcPct val="90000"/>
              </a:lnSpc>
              <a:buNone/>
            </a:pPr>
            <a:endParaRPr lang="en-US" sz="2400" dirty="0">
              <a:latin typeface="Calibri" charset="0"/>
            </a:endParaRPr>
          </a:p>
          <a:p>
            <a:pPr eaLnBrk="1" hangingPunct="1">
              <a:lnSpc>
                <a:spcPct val="90000"/>
              </a:lnSpc>
            </a:pPr>
            <a:r>
              <a:rPr lang="en-US" sz="2400" dirty="0">
                <a:latin typeface="Calibri" charset="0"/>
              </a:rPr>
              <a:t>The </a:t>
            </a:r>
            <a:r>
              <a:rPr lang="en-US" sz="2400" b="1" dirty="0">
                <a:latin typeface="Calibri" charset="0"/>
              </a:rPr>
              <a:t>Treaty of Tordesillas (1494)</a:t>
            </a:r>
            <a:r>
              <a:rPr lang="en-US" sz="2400" dirty="0">
                <a:latin typeface="Calibri" charset="0"/>
              </a:rPr>
              <a:t> </a:t>
            </a:r>
            <a:r>
              <a:rPr lang="en-US" sz="2400" dirty="0" smtClean="0">
                <a:latin typeface="Calibri" charset="0"/>
              </a:rPr>
              <a:t>(re)established </a:t>
            </a:r>
            <a:r>
              <a:rPr lang="en-US" sz="2400" dirty="0">
                <a:latin typeface="Calibri" charset="0"/>
              </a:rPr>
              <a:t>the specific terms of the Line of Demarcation.  </a:t>
            </a:r>
          </a:p>
        </p:txBody>
      </p:sp>
    </p:spTree>
    <p:extLst>
      <p:ext uri="{BB962C8B-B14F-4D97-AF65-F5344CB8AC3E}">
        <p14:creationId xmlns:p14="http://schemas.microsoft.com/office/powerpoint/2010/main" val="3645244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horizontal)">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2" dur="500"/>
                                        <p:tgtEl>
                                          <p:spTgt spid="8195">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animEffect transition="in" filter="blinds(horizontal)">
                                      <p:cBhvr>
                                        <p:cTn id="15" dur="500"/>
                                        <p:tgtEl>
                                          <p:spTgt spid="8195">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195">
                                            <p:txEl>
                                              <p:pRg st="4" end="4"/>
                                            </p:txEl>
                                          </p:spTgt>
                                        </p:tgtEl>
                                        <p:attrNameLst>
                                          <p:attrName>style.visibility</p:attrName>
                                        </p:attrNameLst>
                                      </p:cBhvr>
                                      <p:to>
                                        <p:strVal val="visible"/>
                                      </p:to>
                                    </p:set>
                                    <p:animEffect transition="in" filter="blinds(horizontal)">
                                      <p:cBhvr>
                                        <p:cTn id="18" dur="500"/>
                                        <p:tgtEl>
                                          <p:spTgt spid="8195">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animEffect transition="in" filter="blinds(horizontal)">
                                      <p:cBhvr>
                                        <p:cTn id="21" dur="500"/>
                                        <p:tgtEl>
                                          <p:spTgt spid="8195">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8195">
                                            <p:txEl>
                                              <p:pRg st="7" end="7"/>
                                            </p:txEl>
                                          </p:spTgt>
                                        </p:tgtEl>
                                        <p:attrNameLst>
                                          <p:attrName>style.visibility</p:attrName>
                                        </p:attrNameLst>
                                      </p:cBhvr>
                                      <p:to>
                                        <p:strVal val="visible"/>
                                      </p:to>
                                    </p:set>
                                    <p:animEffect transition="in" filter="blinds(horizontal)">
                                      <p:cBhvr>
                                        <p:cTn id="26" dur="500"/>
                                        <p:tgtEl>
                                          <p:spTgt spid="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3" descr="LIne of Demarcatio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50627" y="0"/>
            <a:ext cx="7792872" cy="6894513"/>
          </a:xfrm>
        </p:spPr>
      </p:pic>
    </p:spTree>
    <p:extLst>
      <p:ext uri="{BB962C8B-B14F-4D97-AF65-F5344CB8AC3E}">
        <p14:creationId xmlns:p14="http://schemas.microsoft.com/office/powerpoint/2010/main" val="4164634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4657"/>
            <a:ext cx="8229600" cy="1143000"/>
          </a:xfrm>
        </p:spPr>
        <p:txBody>
          <a:bodyPr>
            <a:normAutofit fontScale="90000"/>
          </a:bodyPr>
          <a:lstStyle/>
          <a:p>
            <a:pPr algn="l"/>
            <a:r>
              <a:rPr lang="en-US" b="1" i="1" dirty="0" smtClean="0"/>
              <a:t>KEY QUESTIONS! </a:t>
            </a:r>
            <a:r>
              <a:rPr lang="en-US" b="1" dirty="0" smtClean="0"/>
              <a:t/>
            </a:r>
            <a:br>
              <a:rPr lang="en-US" b="1" dirty="0" smtClean="0"/>
            </a:br>
            <a:r>
              <a:rPr lang="en-US" b="1" dirty="0"/>
              <a:t/>
            </a:r>
            <a:br>
              <a:rPr lang="en-US" b="1" dirty="0"/>
            </a:br>
            <a:r>
              <a:rPr lang="en-US" sz="2700" b="1" dirty="0" smtClean="0"/>
              <a:t>1.) What motives exploration? </a:t>
            </a:r>
            <a:br>
              <a:rPr lang="en-US" sz="2700" b="1" dirty="0" smtClean="0"/>
            </a:br>
            <a:r>
              <a:rPr lang="en-US" sz="2700" b="1" dirty="0" smtClean="0"/>
              <a:t/>
            </a:r>
            <a:br>
              <a:rPr lang="en-US" sz="2700" b="1" dirty="0" smtClean="0"/>
            </a:br>
            <a:r>
              <a:rPr lang="en-US" sz="2700" b="1" dirty="0" smtClean="0"/>
              <a:t>2.) Describe </a:t>
            </a:r>
            <a:r>
              <a:rPr lang="en-US" sz="2700" b="1" dirty="0"/>
              <a:t>the differences between Spanish, French and  </a:t>
            </a:r>
            <a:r>
              <a:rPr lang="en-US" sz="2700" b="1" dirty="0" smtClean="0"/>
              <a:t>	     	English </a:t>
            </a:r>
            <a:r>
              <a:rPr lang="en-US" sz="2700" b="1" dirty="0"/>
              <a:t>motives for exploration </a:t>
            </a:r>
            <a:r>
              <a:rPr lang="en-US" sz="2700" b="1" dirty="0" smtClean="0"/>
              <a:t>of </a:t>
            </a:r>
            <a:r>
              <a:rPr lang="en-US" sz="2700" b="1" dirty="0"/>
              <a:t>the Americas. </a:t>
            </a:r>
            <a:br>
              <a:rPr lang="en-US" sz="2700" b="1" dirty="0"/>
            </a:br>
            <a:r>
              <a:rPr lang="en-US" sz="2700" dirty="0" smtClean="0"/>
              <a:t/>
            </a:r>
            <a:br>
              <a:rPr lang="en-US" sz="2700" dirty="0" smtClean="0"/>
            </a:br>
            <a:r>
              <a:rPr lang="en-US" sz="2700" dirty="0" smtClean="0"/>
              <a:t>3.) </a:t>
            </a:r>
            <a:r>
              <a:rPr lang="en-US" sz="2700" b="1" dirty="0" smtClean="0"/>
              <a:t>How </a:t>
            </a:r>
            <a:r>
              <a:rPr lang="en-US" sz="2700" b="1" dirty="0"/>
              <a:t>did European exploration and settlement of the </a:t>
            </a:r>
            <a:r>
              <a:rPr lang="en-US" sz="2700" b="1" dirty="0" smtClean="0"/>
              <a:t>	Americas </a:t>
            </a:r>
            <a:r>
              <a:rPr lang="en-US" sz="2700" b="1" dirty="0"/>
              <a:t>affect Native Americans? </a:t>
            </a:r>
            <a:r>
              <a:rPr lang="en-US" b="1" dirty="0"/>
              <a:t/>
            </a:r>
            <a:br>
              <a:rPr lang="en-US" b="1" dirty="0"/>
            </a:br>
            <a:endParaRPr lang="en-US" b="1" dirty="0"/>
          </a:p>
        </p:txBody>
      </p:sp>
    </p:spTree>
    <p:extLst>
      <p:ext uri="{BB962C8B-B14F-4D97-AF65-F5344CB8AC3E}">
        <p14:creationId xmlns:p14="http://schemas.microsoft.com/office/powerpoint/2010/main" val="3010560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Conquistadors</a:t>
            </a:r>
            <a:endParaRPr lang="en-US" dirty="0"/>
          </a:p>
        </p:txBody>
      </p:sp>
      <p:sp>
        <p:nvSpPr>
          <p:cNvPr id="3" name="Content Placeholder 2"/>
          <p:cNvSpPr>
            <a:spLocks noGrp="1"/>
          </p:cNvSpPr>
          <p:nvPr>
            <p:ph idx="1"/>
          </p:nvPr>
        </p:nvSpPr>
        <p:spPr>
          <a:xfrm>
            <a:off x="228600" y="1066800"/>
            <a:ext cx="5029200" cy="5791200"/>
          </a:xfrm>
        </p:spPr>
        <p:txBody>
          <a:bodyPr>
            <a:normAutofit/>
          </a:bodyPr>
          <a:lstStyle/>
          <a:p>
            <a:r>
              <a:rPr lang="en-US" sz="2600" b="1" dirty="0" smtClean="0">
                <a:solidFill>
                  <a:srgbClr val="558ED5"/>
                </a:solidFill>
              </a:rPr>
              <a:t>Conquistadors</a:t>
            </a:r>
            <a:r>
              <a:rPr lang="en-US" sz="2600" dirty="0" smtClean="0"/>
              <a:t> = Spanish conquerors </a:t>
            </a:r>
          </a:p>
          <a:p>
            <a:pPr marL="0" indent="0">
              <a:buNone/>
            </a:pPr>
            <a:r>
              <a:rPr lang="en-US" sz="2600" dirty="0"/>
              <a:t>	</a:t>
            </a:r>
            <a:r>
              <a:rPr lang="en-US" sz="2000" dirty="0" smtClean="0"/>
              <a:t>-  used </a:t>
            </a:r>
            <a:r>
              <a:rPr lang="en-US" sz="2000" b="1" dirty="0" smtClean="0">
                <a:solidFill>
                  <a:srgbClr val="558ED5"/>
                </a:solidFill>
              </a:rPr>
              <a:t>guns</a:t>
            </a:r>
            <a:r>
              <a:rPr lang="en-US" sz="2000" dirty="0" smtClean="0"/>
              <a:t>, </a:t>
            </a:r>
            <a:r>
              <a:rPr lang="en-US" sz="2000" b="1" dirty="0" smtClean="0">
                <a:solidFill>
                  <a:srgbClr val="558ED5"/>
                </a:solidFill>
              </a:rPr>
              <a:t>horses</a:t>
            </a:r>
            <a:r>
              <a:rPr lang="en-US" sz="2000" dirty="0" smtClean="0"/>
              <a:t>, and 			    	  	    </a:t>
            </a:r>
            <a:r>
              <a:rPr lang="en-US" sz="2000" b="1" dirty="0" smtClean="0">
                <a:solidFill>
                  <a:srgbClr val="558ED5"/>
                </a:solidFill>
              </a:rPr>
              <a:t>disease</a:t>
            </a:r>
            <a:r>
              <a:rPr lang="en-US" sz="2000" dirty="0" smtClean="0"/>
              <a:t> </a:t>
            </a:r>
          </a:p>
          <a:p>
            <a:pPr marL="0" indent="0">
              <a:buNone/>
            </a:pPr>
            <a:r>
              <a:rPr lang="en-US" sz="2000" dirty="0" smtClean="0"/>
              <a:t>	-  As a result, the Native American</a:t>
            </a:r>
          </a:p>
          <a:p>
            <a:pPr marL="0" indent="0">
              <a:buNone/>
            </a:pPr>
            <a:r>
              <a:rPr lang="en-US" sz="2000" dirty="0"/>
              <a:t> </a:t>
            </a:r>
            <a:r>
              <a:rPr lang="en-US" sz="2000" dirty="0" smtClean="0"/>
              <a:t>           population fell by </a:t>
            </a:r>
            <a:r>
              <a:rPr lang="en-US" sz="2000" b="1" dirty="0" smtClean="0">
                <a:solidFill>
                  <a:srgbClr val="558ED5"/>
                </a:solidFill>
              </a:rPr>
              <a:t>90%</a:t>
            </a:r>
            <a:r>
              <a:rPr lang="en-US" sz="2000" b="1" dirty="0" smtClean="0"/>
              <a:t> </a:t>
            </a:r>
            <a:r>
              <a:rPr lang="en-US" sz="2000" dirty="0" smtClean="0"/>
              <a:t>during the</a:t>
            </a:r>
          </a:p>
          <a:p>
            <a:pPr marL="0" indent="0">
              <a:buNone/>
            </a:pPr>
            <a:r>
              <a:rPr lang="en-US" sz="2000" dirty="0"/>
              <a:t> </a:t>
            </a:r>
            <a:r>
              <a:rPr lang="en-US" sz="2000" dirty="0" smtClean="0"/>
              <a:t>           1500s. </a:t>
            </a:r>
          </a:p>
          <a:p>
            <a:r>
              <a:rPr lang="en-US" sz="2600" b="1" dirty="0" smtClean="0">
                <a:latin typeface="Calibri" charset="0"/>
              </a:rPr>
              <a:t>Key </a:t>
            </a:r>
            <a:r>
              <a:rPr lang="en-US" sz="2600" b="1" dirty="0">
                <a:latin typeface="Calibri" charset="0"/>
              </a:rPr>
              <a:t>Spanish Conquistadors</a:t>
            </a:r>
            <a:r>
              <a:rPr lang="en-US" sz="2600" dirty="0">
                <a:latin typeface="Calibri" charset="0"/>
              </a:rPr>
              <a:t>:</a:t>
            </a:r>
          </a:p>
          <a:p>
            <a:pPr lvl="1"/>
            <a:r>
              <a:rPr lang="en-US" sz="2000" b="1" u="sng" dirty="0" err="1">
                <a:solidFill>
                  <a:srgbClr val="558ED5"/>
                </a:solidFill>
                <a:latin typeface="Calibri" charset="0"/>
              </a:rPr>
              <a:t>Hernan</a:t>
            </a:r>
            <a:r>
              <a:rPr lang="en-US" sz="2000" b="1" u="sng" dirty="0">
                <a:solidFill>
                  <a:srgbClr val="558ED5"/>
                </a:solidFill>
                <a:latin typeface="Calibri" charset="0"/>
              </a:rPr>
              <a:t> Cortez:  </a:t>
            </a:r>
            <a:r>
              <a:rPr lang="en-US" sz="2000" dirty="0">
                <a:latin typeface="Calibri" charset="0"/>
              </a:rPr>
              <a:t>explored and conquered the lands of the Aztec in Mexico.</a:t>
            </a:r>
          </a:p>
          <a:p>
            <a:pPr lvl="1"/>
            <a:r>
              <a:rPr lang="en-US" sz="2000" b="1" u="sng" dirty="0">
                <a:solidFill>
                  <a:srgbClr val="558ED5"/>
                </a:solidFill>
                <a:latin typeface="Calibri" charset="0"/>
              </a:rPr>
              <a:t>Francisco Pizarro</a:t>
            </a:r>
            <a:r>
              <a:rPr lang="en-US" sz="2000" dirty="0">
                <a:latin typeface="Calibri" charset="0"/>
              </a:rPr>
              <a:t>:  explored and conquered the lands of the Inca in Peru.</a:t>
            </a:r>
          </a:p>
          <a:p>
            <a:endParaRPr lang="en-US" sz="3800" dirty="0" smtClean="0"/>
          </a:p>
          <a:p>
            <a:pPr lvl="1"/>
            <a:endParaRPr lang="en-US" dirty="0" smtClean="0"/>
          </a:p>
          <a:p>
            <a:pPr lvl="1"/>
            <a:endParaRPr lang="en-US" dirty="0" smtClean="0"/>
          </a:p>
        </p:txBody>
      </p:sp>
      <p:pic>
        <p:nvPicPr>
          <p:cNvPr id="5" name="Picture 4" descr="Cortez.jpg"/>
          <p:cNvPicPr>
            <a:picLocks noChangeAspect="1"/>
          </p:cNvPicPr>
          <p:nvPr/>
        </p:nvPicPr>
        <p:blipFill>
          <a:blip r:embed="rId2" cstate="print"/>
          <a:stretch>
            <a:fillRect/>
          </a:stretch>
        </p:blipFill>
        <p:spPr>
          <a:xfrm>
            <a:off x="5528134" y="1066800"/>
            <a:ext cx="3615866" cy="3276600"/>
          </a:xfrm>
          <a:prstGeom prst="rect">
            <a:avLst/>
          </a:prstGeom>
        </p:spPr>
      </p:pic>
    </p:spTree>
    <p:extLst>
      <p:ext uri="{BB962C8B-B14F-4D97-AF65-F5344CB8AC3E}">
        <p14:creationId xmlns:p14="http://schemas.microsoft.com/office/powerpoint/2010/main" val="287247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Mayan’s Description before Spanish</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i="1" dirty="0" smtClean="0"/>
              <a:t>“There was then no sickness;</a:t>
            </a:r>
          </a:p>
          <a:p>
            <a:pPr algn="ctr">
              <a:buNone/>
            </a:pPr>
            <a:r>
              <a:rPr lang="en-US" i="1" dirty="0" smtClean="0"/>
              <a:t>They had the no aching bones;</a:t>
            </a:r>
          </a:p>
          <a:p>
            <a:pPr algn="ctr">
              <a:buNone/>
            </a:pPr>
            <a:r>
              <a:rPr lang="en-US" i="1" dirty="0" smtClean="0"/>
              <a:t>They had then no high fever;</a:t>
            </a:r>
          </a:p>
          <a:p>
            <a:pPr algn="ctr">
              <a:buNone/>
            </a:pPr>
            <a:r>
              <a:rPr lang="en-US" i="1" dirty="0" smtClean="0"/>
              <a:t>They had then no smallpox;</a:t>
            </a:r>
          </a:p>
          <a:p>
            <a:pPr algn="ctr">
              <a:buNone/>
            </a:pPr>
            <a:r>
              <a:rPr lang="en-US" i="1" dirty="0" smtClean="0"/>
              <a:t>They had then no burning chest…</a:t>
            </a:r>
          </a:p>
          <a:p>
            <a:pPr algn="ctr">
              <a:buNone/>
            </a:pPr>
            <a:r>
              <a:rPr lang="en-US" i="1" dirty="0" smtClean="0"/>
              <a:t>At that time the course of humanity was orderly.</a:t>
            </a:r>
          </a:p>
          <a:p>
            <a:pPr algn="ctr">
              <a:buNone/>
            </a:pPr>
            <a:r>
              <a:rPr lang="en-US" i="1" dirty="0" smtClean="0"/>
              <a:t>The foreigners made it otherwise when they arrived here…”</a:t>
            </a:r>
          </a:p>
        </p:txBody>
      </p:sp>
    </p:spTree>
    <p:extLst>
      <p:ext uri="{BB962C8B-B14F-4D97-AF65-F5344CB8AC3E}">
        <p14:creationId xmlns:p14="http://schemas.microsoft.com/office/powerpoint/2010/main" val="1507158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DISEASE</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bubonic plague</a:t>
            </a:r>
            <a:r>
              <a:rPr lang="en-US" dirty="0" smtClean="0"/>
              <a:t> </a:t>
            </a:r>
          </a:p>
          <a:p>
            <a:r>
              <a:rPr lang="en-US" b="1" dirty="0" smtClean="0"/>
              <a:t>chicken pox</a:t>
            </a:r>
            <a:r>
              <a:rPr lang="en-US" dirty="0" smtClean="0"/>
              <a:t> </a:t>
            </a:r>
          </a:p>
          <a:p>
            <a:r>
              <a:rPr lang="en-US" b="1" dirty="0" smtClean="0"/>
              <a:t>cholera</a:t>
            </a:r>
            <a:endParaRPr lang="en-US" dirty="0" smtClean="0"/>
          </a:p>
          <a:p>
            <a:r>
              <a:rPr lang="en-US" b="1" dirty="0" smtClean="0"/>
              <a:t>diphtheria</a:t>
            </a:r>
            <a:r>
              <a:rPr lang="en-US" dirty="0" smtClean="0"/>
              <a:t> </a:t>
            </a:r>
          </a:p>
          <a:p>
            <a:r>
              <a:rPr lang="en-US" b="1" dirty="0" smtClean="0"/>
              <a:t>influenza</a:t>
            </a:r>
            <a:endParaRPr lang="en-US" dirty="0" smtClean="0"/>
          </a:p>
          <a:p>
            <a:r>
              <a:rPr lang="en-US" b="1" dirty="0" smtClean="0"/>
              <a:t>measles</a:t>
            </a:r>
            <a:r>
              <a:rPr lang="en-US" dirty="0" smtClean="0"/>
              <a:t> </a:t>
            </a:r>
          </a:p>
          <a:p>
            <a:r>
              <a:rPr lang="en-US" b="1" dirty="0" smtClean="0"/>
              <a:t>scarlet fever</a:t>
            </a:r>
            <a:r>
              <a:rPr lang="en-US" dirty="0" smtClean="0"/>
              <a:t> </a:t>
            </a:r>
          </a:p>
          <a:p>
            <a:r>
              <a:rPr lang="en-US" b="1" u="sng" dirty="0" smtClean="0"/>
              <a:t>smallpox</a:t>
            </a:r>
            <a:r>
              <a:rPr lang="en-US" u="sng" dirty="0" smtClean="0"/>
              <a:t> </a:t>
            </a:r>
          </a:p>
          <a:p>
            <a:r>
              <a:rPr lang="en-US" b="1" dirty="0" smtClean="0"/>
              <a:t>typhus</a:t>
            </a:r>
            <a:endParaRPr lang="en-US" dirty="0" smtClean="0"/>
          </a:p>
          <a:p>
            <a:r>
              <a:rPr lang="en-US" b="1" dirty="0" smtClean="0"/>
              <a:t>tuberculosis</a:t>
            </a:r>
            <a:r>
              <a:rPr lang="en-US" dirty="0" smtClean="0"/>
              <a:t> </a:t>
            </a:r>
          </a:p>
          <a:p>
            <a:r>
              <a:rPr lang="en-US" b="1" dirty="0" smtClean="0"/>
              <a:t>whooping cough</a:t>
            </a:r>
            <a:endParaRPr lang="en-US" dirty="0"/>
          </a:p>
        </p:txBody>
      </p:sp>
    </p:spTree>
    <p:extLst>
      <p:ext uri="{BB962C8B-B14F-4D97-AF65-F5344CB8AC3E}">
        <p14:creationId xmlns:p14="http://schemas.microsoft.com/office/powerpoint/2010/main" val="1429838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Pox Video</a:t>
            </a:r>
            <a:endParaRPr lang="en-US" dirty="0"/>
          </a:p>
        </p:txBody>
      </p:sp>
      <p:sp>
        <p:nvSpPr>
          <p:cNvPr id="3" name="Content Placeholder 2"/>
          <p:cNvSpPr>
            <a:spLocks noGrp="1"/>
          </p:cNvSpPr>
          <p:nvPr>
            <p:ph idx="1"/>
          </p:nvPr>
        </p:nvSpPr>
        <p:spPr/>
        <p:txBody>
          <a:bodyPr/>
          <a:lstStyle/>
          <a:p>
            <a:endParaRPr lang="en-US" dirty="0"/>
          </a:p>
          <a:p>
            <a:endParaRPr lang="en-US" dirty="0"/>
          </a:p>
          <a:p>
            <a:pPr marL="0" indent="0">
              <a:buNone/>
            </a:pPr>
            <a:r>
              <a:rPr lang="en-US" dirty="0"/>
              <a:t>https://www.youtube.com/watch?v=woLJ1YapMTc</a:t>
            </a:r>
            <a:endParaRPr lang="en-US" dirty="0"/>
          </a:p>
        </p:txBody>
      </p:sp>
    </p:spTree>
    <p:extLst>
      <p:ext uri="{BB962C8B-B14F-4D97-AF65-F5344CB8AC3E}">
        <p14:creationId xmlns:p14="http://schemas.microsoft.com/office/powerpoint/2010/main" val="814422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Conquistadors</a:t>
            </a:r>
            <a:endParaRPr lang="en-US" dirty="0"/>
          </a:p>
        </p:txBody>
      </p:sp>
      <p:sp>
        <p:nvSpPr>
          <p:cNvPr id="3" name="Content Placeholder 2"/>
          <p:cNvSpPr>
            <a:spLocks noGrp="1"/>
          </p:cNvSpPr>
          <p:nvPr>
            <p:ph idx="1"/>
          </p:nvPr>
        </p:nvSpPr>
        <p:spPr>
          <a:xfrm>
            <a:off x="228600" y="1219200"/>
            <a:ext cx="8458200" cy="4906963"/>
          </a:xfrm>
        </p:spPr>
        <p:txBody>
          <a:bodyPr>
            <a:normAutofit/>
          </a:bodyPr>
          <a:lstStyle/>
          <a:p>
            <a:pPr marL="0" indent="0">
              <a:buNone/>
            </a:pPr>
            <a:r>
              <a:rPr lang="en-US" b="1" dirty="0" smtClean="0">
                <a:solidFill>
                  <a:srgbClr val="558ED5"/>
                </a:solidFill>
              </a:rPr>
              <a:t>E-X-P-L-O-I-T-A-T-I-O-N      </a:t>
            </a:r>
            <a:r>
              <a:rPr lang="en-US" b="1" dirty="0" err="1" smtClean="0">
                <a:solidFill>
                  <a:srgbClr val="558ED5"/>
                </a:solidFill>
              </a:rPr>
              <a:t>E-X-P-L-O-I-T-A-T-I-O-N</a:t>
            </a:r>
            <a:r>
              <a:rPr lang="en-US" b="1" dirty="0" smtClean="0">
                <a:solidFill>
                  <a:srgbClr val="558ED5"/>
                </a:solidFill>
              </a:rPr>
              <a:t> </a:t>
            </a:r>
            <a:endParaRPr lang="en-US" dirty="0" smtClean="0"/>
          </a:p>
          <a:p>
            <a:pPr marL="0" indent="0">
              <a:buNone/>
            </a:pPr>
            <a:r>
              <a:rPr lang="en-US" sz="2200" dirty="0" smtClean="0"/>
              <a:t>*   </a:t>
            </a:r>
            <a:r>
              <a:rPr lang="en-US" sz="2200" u="sng" dirty="0" smtClean="0"/>
              <a:t>Good</a:t>
            </a:r>
            <a:r>
              <a:rPr lang="en-US" sz="2200" dirty="0" smtClean="0"/>
              <a:t> for Conquistadors/Europeans </a:t>
            </a:r>
            <a:r>
              <a:rPr lang="en-US" sz="2200" dirty="0" smtClean="0">
                <a:sym typeface="Wingdings" pitchFamily="2" charset="2"/>
              </a:rPr>
              <a:t></a:t>
            </a:r>
            <a:endParaRPr lang="en-US" sz="2200" dirty="0" smtClean="0"/>
          </a:p>
          <a:p>
            <a:pPr lvl="1"/>
            <a:r>
              <a:rPr lang="en-US" sz="2200" dirty="0" smtClean="0"/>
              <a:t>Sent treasure fleets to Spain from “New World”</a:t>
            </a:r>
          </a:p>
          <a:p>
            <a:pPr lvl="1"/>
            <a:r>
              <a:rPr lang="en-US" sz="2200" dirty="0" smtClean="0"/>
              <a:t>Tons of slaves</a:t>
            </a:r>
          </a:p>
          <a:p>
            <a:pPr lvl="1"/>
            <a:r>
              <a:rPr lang="en-US" sz="2200" dirty="0" smtClean="0"/>
              <a:t>Spain became the richest and greatest European power</a:t>
            </a:r>
          </a:p>
          <a:p>
            <a:pPr marL="457200" lvl="1" indent="0">
              <a:buNone/>
            </a:pPr>
            <a:endParaRPr lang="en-US" sz="2200" dirty="0" smtClean="0"/>
          </a:p>
          <a:p>
            <a:pPr marL="0" indent="0">
              <a:buNone/>
            </a:pPr>
            <a:r>
              <a:rPr lang="en-US" sz="2200" dirty="0" smtClean="0"/>
              <a:t>*   </a:t>
            </a:r>
            <a:r>
              <a:rPr lang="en-US" sz="2200" u="sng" dirty="0" smtClean="0"/>
              <a:t>Bad</a:t>
            </a:r>
            <a:r>
              <a:rPr lang="en-US" sz="2200" dirty="0" smtClean="0"/>
              <a:t> for Native Americans </a:t>
            </a:r>
            <a:r>
              <a:rPr lang="en-US" sz="2200" dirty="0" smtClean="0">
                <a:sym typeface="Wingdings" pitchFamily="2" charset="2"/>
              </a:rPr>
              <a:t></a:t>
            </a:r>
          </a:p>
          <a:p>
            <a:pPr lvl="1"/>
            <a:r>
              <a:rPr lang="en-US" sz="2200" dirty="0" smtClean="0">
                <a:sym typeface="Wingdings" pitchFamily="2" charset="2"/>
              </a:rPr>
              <a:t>Thousands of Native Americans were killed and enslaved.</a:t>
            </a:r>
          </a:p>
          <a:p>
            <a:pPr lvl="1"/>
            <a:r>
              <a:rPr lang="en-US" sz="2200" dirty="0" smtClean="0">
                <a:sym typeface="Wingdings" pitchFamily="2" charset="2"/>
              </a:rPr>
              <a:t>Many were converted to Christianity by Missionaries.</a:t>
            </a:r>
          </a:p>
          <a:p>
            <a:pPr lvl="1"/>
            <a:r>
              <a:rPr lang="en-US" sz="2200" dirty="0" smtClean="0">
                <a:sym typeface="Wingdings" pitchFamily="2" charset="2"/>
              </a:rPr>
              <a:t>Many assimilated to Spanish culture (language and customs)</a:t>
            </a:r>
          </a:p>
          <a:p>
            <a:pPr marL="457200" lvl="1" indent="0">
              <a:buNone/>
            </a:pPr>
            <a:endParaRPr lang="en-US" dirty="0"/>
          </a:p>
        </p:txBody>
      </p:sp>
    </p:spTree>
    <p:extLst>
      <p:ext uri="{BB962C8B-B14F-4D97-AF65-F5344CB8AC3E}">
        <p14:creationId xmlns:p14="http://schemas.microsoft.com/office/powerpoint/2010/main" val="392850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linds(horizontal)">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atin typeface="Calibri" charset="0"/>
              </a:rPr>
              <a:t>Impact of Later Spanish Explorers</a:t>
            </a:r>
          </a:p>
        </p:txBody>
      </p:sp>
      <p:sp>
        <p:nvSpPr>
          <p:cNvPr id="3" name="Content Placeholder 2"/>
          <p:cNvSpPr>
            <a:spLocks noGrp="1"/>
          </p:cNvSpPr>
          <p:nvPr>
            <p:ph idx="1"/>
          </p:nvPr>
        </p:nvSpPr>
        <p:spPr>
          <a:xfrm>
            <a:off x="228600" y="1295400"/>
            <a:ext cx="5181600" cy="4830763"/>
          </a:xfrm>
        </p:spPr>
        <p:txBody>
          <a:bodyPr>
            <a:normAutofit/>
          </a:bodyPr>
          <a:lstStyle/>
          <a:p>
            <a:pPr marL="457200" lvl="1" indent="0">
              <a:buNone/>
            </a:pPr>
            <a:r>
              <a:rPr lang="en-US" sz="1800" dirty="0" smtClean="0">
                <a:solidFill>
                  <a:srgbClr val="FF0000"/>
                </a:solidFill>
                <a:latin typeface="Calibri" charset="0"/>
              </a:rPr>
              <a:t>1.)  </a:t>
            </a:r>
            <a:r>
              <a:rPr lang="en-US" sz="1800" dirty="0" smtClean="0">
                <a:solidFill>
                  <a:srgbClr val="558ED5"/>
                </a:solidFill>
                <a:latin typeface="Calibri" charset="0"/>
              </a:rPr>
              <a:t>Wealth</a:t>
            </a:r>
            <a:r>
              <a:rPr lang="en-US" sz="1800" dirty="0" smtClean="0">
                <a:latin typeface="Calibri" charset="0"/>
              </a:rPr>
              <a:t> </a:t>
            </a:r>
            <a:r>
              <a:rPr lang="en-US" sz="1800" dirty="0">
                <a:latin typeface="Calibri" charset="0"/>
              </a:rPr>
              <a:t>from the America</a:t>
            </a:r>
            <a:r>
              <a:rPr lang="ja-JP" altLang="en-US" sz="1800" dirty="0">
                <a:latin typeface="Calibri" charset="0"/>
              </a:rPr>
              <a:t>’</a:t>
            </a:r>
            <a:r>
              <a:rPr lang="en-US" altLang="ja-JP" sz="1800" dirty="0">
                <a:latin typeface="Calibri" charset="0"/>
              </a:rPr>
              <a:t>s made Spain one of the world</a:t>
            </a:r>
            <a:r>
              <a:rPr lang="ja-JP" altLang="en-US" sz="1800" dirty="0">
                <a:latin typeface="Calibri" charset="0"/>
              </a:rPr>
              <a:t>’</a:t>
            </a:r>
            <a:r>
              <a:rPr lang="en-US" altLang="ja-JP" sz="1800" dirty="0">
                <a:latin typeface="Calibri" charset="0"/>
              </a:rPr>
              <a:t>s richest and most powerful </a:t>
            </a:r>
            <a:r>
              <a:rPr lang="en-US" altLang="ja-JP" sz="1800" dirty="0" smtClean="0">
                <a:latin typeface="Calibri" charset="0"/>
              </a:rPr>
              <a:t>countries</a:t>
            </a:r>
          </a:p>
          <a:p>
            <a:pPr marL="457200" lvl="1" indent="0">
              <a:buNone/>
            </a:pPr>
            <a:endParaRPr lang="en-US" altLang="ja-JP" sz="1800" dirty="0">
              <a:latin typeface="Calibri" charset="0"/>
            </a:endParaRPr>
          </a:p>
          <a:p>
            <a:pPr marL="457200" lvl="1" indent="0">
              <a:buNone/>
            </a:pPr>
            <a:r>
              <a:rPr lang="en-US" sz="1800" dirty="0" smtClean="0">
                <a:solidFill>
                  <a:srgbClr val="FF0000"/>
                </a:solidFill>
                <a:latin typeface="Calibri" charset="0"/>
              </a:rPr>
              <a:t>2.)  </a:t>
            </a:r>
            <a:r>
              <a:rPr lang="en-US" sz="1800" dirty="0" smtClean="0">
                <a:latin typeface="Calibri" charset="0"/>
              </a:rPr>
              <a:t>Conquistadors </a:t>
            </a:r>
            <a:r>
              <a:rPr lang="en-US" sz="1800" dirty="0">
                <a:solidFill>
                  <a:srgbClr val="558ED5"/>
                </a:solidFill>
                <a:latin typeface="Calibri" charset="0"/>
              </a:rPr>
              <a:t>destroyed Aztecs and Incas</a:t>
            </a:r>
            <a:r>
              <a:rPr lang="en-US" sz="1800" dirty="0">
                <a:latin typeface="Calibri" charset="0"/>
              </a:rPr>
              <a:t> – millions died from slavery and disease</a:t>
            </a:r>
            <a:r>
              <a:rPr lang="en-US" sz="1800" dirty="0" smtClean="0">
                <a:latin typeface="Calibri" charset="0"/>
              </a:rPr>
              <a:t>.</a:t>
            </a:r>
          </a:p>
          <a:p>
            <a:pPr marL="457200" lvl="1" indent="0">
              <a:buNone/>
            </a:pPr>
            <a:endParaRPr lang="en-US" sz="1800" dirty="0" smtClean="0">
              <a:latin typeface="Calibri" charset="0"/>
            </a:endParaRPr>
          </a:p>
          <a:p>
            <a:pPr marL="514350" indent="-514350">
              <a:buFont typeface="Arial" charset="0"/>
              <a:buNone/>
              <a:defRPr/>
            </a:pPr>
            <a:r>
              <a:rPr lang="en-US" sz="1800" b="1" dirty="0" smtClean="0"/>
              <a:t>         </a:t>
            </a:r>
            <a:r>
              <a:rPr lang="en-US" sz="1800" dirty="0" smtClean="0">
                <a:solidFill>
                  <a:srgbClr val="FF0000"/>
                </a:solidFill>
              </a:rPr>
              <a:t>3.)  </a:t>
            </a:r>
            <a:r>
              <a:rPr lang="en-US" sz="1800" dirty="0" smtClean="0">
                <a:solidFill>
                  <a:srgbClr val="558ED5"/>
                </a:solidFill>
              </a:rPr>
              <a:t>The </a:t>
            </a:r>
            <a:r>
              <a:rPr lang="en-US" sz="1800" dirty="0">
                <a:solidFill>
                  <a:srgbClr val="558ED5"/>
                </a:solidFill>
              </a:rPr>
              <a:t>Columbian Exchange</a:t>
            </a:r>
            <a:r>
              <a:rPr lang="en-US" sz="1800" dirty="0"/>
              <a:t>:  many goods were exchanged between the new world and Europe.</a:t>
            </a:r>
          </a:p>
          <a:p>
            <a:pPr lvl="1">
              <a:defRPr/>
            </a:pPr>
            <a:r>
              <a:rPr lang="en-US" sz="1800" dirty="0"/>
              <a:t>New World sent gold, silver, corn, potatoes, chocolate, and tobacco to </a:t>
            </a:r>
            <a:r>
              <a:rPr lang="en-US" sz="1800" dirty="0" smtClean="0"/>
              <a:t>Europe</a:t>
            </a:r>
            <a:r>
              <a:rPr lang="en-US" sz="1800" dirty="0"/>
              <a:t>.</a:t>
            </a:r>
          </a:p>
          <a:p>
            <a:pPr lvl="1">
              <a:defRPr/>
            </a:pPr>
            <a:r>
              <a:rPr lang="en-US" sz="1800" dirty="0"/>
              <a:t>Europeans sent horses, sheep, pigs, guns and germs to New World.</a:t>
            </a:r>
          </a:p>
          <a:p>
            <a:pPr marL="914400" lvl="1" indent="-457200">
              <a:buFont typeface="Calibri" charset="0"/>
              <a:buAutoNum type="arabicPeriod"/>
            </a:pPr>
            <a:endParaRPr lang="en-US" sz="2400" dirty="0" smtClean="0">
              <a:latin typeface="Calibri" charset="0"/>
            </a:endParaRPr>
          </a:p>
          <a:p>
            <a:pPr marL="914400" lvl="1" indent="-457200">
              <a:buFont typeface="Calibri" charset="0"/>
              <a:buAutoNum type="arabicPeriod"/>
            </a:pPr>
            <a:endParaRPr lang="en-US" sz="2400" dirty="0">
              <a:latin typeface="Calibri" charset="0"/>
            </a:endParaRPr>
          </a:p>
          <a:p>
            <a:pPr lvl="2">
              <a:buFont typeface="Arial" charset="0"/>
              <a:buNone/>
            </a:pPr>
            <a:endParaRPr lang="en-US" dirty="0">
              <a:latin typeface="Calibri" charset="0"/>
            </a:endParaRPr>
          </a:p>
        </p:txBody>
      </p:sp>
      <p:pic>
        <p:nvPicPr>
          <p:cNvPr id="4" name="Picture 3" descr="Cortez and Montezum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295400"/>
            <a:ext cx="32766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838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good things, right???</a:t>
            </a:r>
            <a:endParaRPr lang="en-US" dirty="0"/>
          </a:p>
        </p:txBody>
      </p:sp>
      <p:pic>
        <p:nvPicPr>
          <p:cNvPr id="2050"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8741" y="1417638"/>
            <a:ext cx="7779224" cy="470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774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457200" y="228600"/>
            <a:ext cx="8229600" cy="1143000"/>
          </a:xfrm>
        </p:spPr>
        <p:txBody>
          <a:bodyPr>
            <a:normAutofit fontScale="90000"/>
          </a:bodyPr>
          <a:lstStyle/>
          <a:p>
            <a:pPr eaLnBrk="1" hangingPunct="1"/>
            <a:r>
              <a:rPr lang="en-US">
                <a:latin typeface="Calibri" charset="0"/>
              </a:rPr>
              <a:t>European Exploration of North America</a:t>
            </a:r>
          </a:p>
        </p:txBody>
      </p:sp>
      <p:sp>
        <p:nvSpPr>
          <p:cNvPr id="11267" name="Rectangle 3"/>
          <p:cNvSpPr>
            <a:spLocks noGrp="1" noChangeArrowheads="1"/>
          </p:cNvSpPr>
          <p:nvPr>
            <p:ph sz="half" idx="1"/>
          </p:nvPr>
        </p:nvSpPr>
        <p:spPr>
          <a:xfrm>
            <a:off x="228600" y="1371600"/>
            <a:ext cx="6477000" cy="5486400"/>
          </a:xfrm>
        </p:spPr>
        <p:txBody>
          <a:bodyPr/>
          <a:lstStyle/>
          <a:p>
            <a:pPr eaLnBrk="1" hangingPunct="1"/>
            <a:r>
              <a:rPr lang="en-US" sz="2600" dirty="0">
                <a:latin typeface="Calibri" charset="0"/>
              </a:rPr>
              <a:t>The </a:t>
            </a:r>
            <a:r>
              <a:rPr lang="en-US" sz="2600" dirty="0">
                <a:solidFill>
                  <a:srgbClr val="558ED5"/>
                </a:solidFill>
                <a:latin typeface="Calibri" charset="0"/>
              </a:rPr>
              <a:t>English, Dutch, and French </a:t>
            </a:r>
            <a:r>
              <a:rPr lang="en-US" sz="2600" dirty="0">
                <a:latin typeface="Calibri" charset="0"/>
              </a:rPr>
              <a:t>explored the coast of North America unsuccessfully for the </a:t>
            </a:r>
            <a:r>
              <a:rPr lang="ja-JP" altLang="en-US" sz="2600" dirty="0">
                <a:solidFill>
                  <a:srgbClr val="558ED5"/>
                </a:solidFill>
                <a:latin typeface="Calibri" charset="0"/>
              </a:rPr>
              <a:t>“</a:t>
            </a:r>
            <a:r>
              <a:rPr lang="en-US" altLang="ja-JP" sz="2600" dirty="0">
                <a:solidFill>
                  <a:srgbClr val="558ED5"/>
                </a:solidFill>
                <a:latin typeface="Calibri" charset="0"/>
              </a:rPr>
              <a:t>Northwest Passage</a:t>
            </a:r>
            <a:r>
              <a:rPr lang="ja-JP" altLang="en-US" sz="2600" dirty="0">
                <a:solidFill>
                  <a:srgbClr val="558ED5"/>
                </a:solidFill>
                <a:latin typeface="Calibri" charset="0"/>
              </a:rPr>
              <a:t>”</a:t>
            </a:r>
            <a:r>
              <a:rPr lang="en-US" altLang="ja-JP" sz="2600" dirty="0">
                <a:solidFill>
                  <a:srgbClr val="558ED5"/>
                </a:solidFill>
                <a:latin typeface="Calibri" charset="0"/>
              </a:rPr>
              <a:t>  </a:t>
            </a:r>
            <a:endParaRPr lang="en-US" altLang="ja-JP" sz="2600" dirty="0" smtClean="0">
              <a:solidFill>
                <a:srgbClr val="558ED5"/>
              </a:solidFill>
              <a:latin typeface="Calibri" charset="0"/>
            </a:endParaRPr>
          </a:p>
          <a:p>
            <a:pPr eaLnBrk="1" hangingPunct="1"/>
            <a:endParaRPr lang="en-US" altLang="ja-JP" sz="2600" dirty="0" smtClean="0">
              <a:solidFill>
                <a:srgbClr val="558ED5"/>
              </a:solidFill>
              <a:latin typeface="Calibri" charset="0"/>
            </a:endParaRPr>
          </a:p>
          <a:p>
            <a:pPr marL="0" indent="0" algn="ctr" eaLnBrk="1" hangingPunct="1">
              <a:buNone/>
            </a:pPr>
            <a:r>
              <a:rPr lang="en-US" altLang="ja-JP" sz="2600" dirty="0">
                <a:solidFill>
                  <a:srgbClr val="558ED5"/>
                </a:solidFill>
                <a:latin typeface="Calibri" charset="0"/>
              </a:rPr>
              <a:t> </a:t>
            </a:r>
            <a:r>
              <a:rPr lang="en-US" altLang="ja-JP" sz="2600" dirty="0" smtClean="0">
                <a:solidFill>
                  <a:srgbClr val="558ED5"/>
                </a:solidFill>
                <a:latin typeface="Calibri" charset="0"/>
              </a:rPr>
              <a:t>    WHAT IS THE NORTHWEST PASSAGE ??? </a:t>
            </a:r>
            <a:endParaRPr lang="en-US" altLang="ja-JP" sz="2600" dirty="0">
              <a:solidFill>
                <a:srgbClr val="558ED5"/>
              </a:solidFill>
              <a:latin typeface="Calibri" charset="0"/>
            </a:endParaRPr>
          </a:p>
          <a:p>
            <a:pPr marL="457200" lvl="1" indent="0" eaLnBrk="1" hangingPunct="1">
              <a:buNone/>
            </a:pPr>
            <a:endParaRPr lang="en-US" sz="2300" dirty="0">
              <a:latin typeface="Calibri" charset="0"/>
            </a:endParaRPr>
          </a:p>
          <a:p>
            <a:pPr eaLnBrk="1" hangingPunct="1"/>
            <a:r>
              <a:rPr lang="en-US" sz="2000" b="1" u="sng" dirty="0">
                <a:latin typeface="Calibri" charset="0"/>
              </a:rPr>
              <a:t>John Cabot:</a:t>
            </a:r>
            <a:r>
              <a:rPr lang="en-US" sz="2000" b="1" dirty="0">
                <a:latin typeface="Calibri" charset="0"/>
              </a:rPr>
              <a:t> </a:t>
            </a:r>
            <a:r>
              <a:rPr lang="en-US" sz="2000" dirty="0">
                <a:latin typeface="Calibri" charset="0"/>
              </a:rPr>
              <a:t>1497 (England) trying to find the Northwest Passage</a:t>
            </a:r>
          </a:p>
          <a:p>
            <a:pPr eaLnBrk="1" hangingPunct="1"/>
            <a:r>
              <a:rPr lang="en-US" sz="2000" b="1" u="sng" dirty="0">
                <a:latin typeface="Calibri" charset="0"/>
              </a:rPr>
              <a:t>Giovanni da Verrazano: </a:t>
            </a:r>
            <a:r>
              <a:rPr lang="en-US" sz="2000" dirty="0">
                <a:latin typeface="Calibri" charset="0"/>
              </a:rPr>
              <a:t>1524 (France)  explored the Atlantic coast from NC to Canada.</a:t>
            </a:r>
          </a:p>
          <a:p>
            <a:pPr eaLnBrk="1" hangingPunct="1"/>
            <a:r>
              <a:rPr lang="en-US" sz="2000" b="1" u="sng" dirty="0">
                <a:latin typeface="Calibri" charset="0"/>
              </a:rPr>
              <a:t>Henry Hudson</a:t>
            </a:r>
            <a:r>
              <a:rPr lang="en-US" sz="2000" dirty="0">
                <a:latin typeface="Calibri" charset="0"/>
              </a:rPr>
              <a:t>: 1609 (England) tried to find the </a:t>
            </a:r>
            <a:r>
              <a:rPr lang="ja-JP" altLang="en-US" sz="2000" dirty="0">
                <a:latin typeface="Calibri" charset="0"/>
              </a:rPr>
              <a:t>“</a:t>
            </a:r>
            <a:r>
              <a:rPr lang="en-US" altLang="ja-JP" sz="2000" dirty="0">
                <a:latin typeface="Calibri" charset="0"/>
              </a:rPr>
              <a:t>Northwest Passage</a:t>
            </a:r>
            <a:r>
              <a:rPr lang="ja-JP" altLang="en-US" sz="2000" dirty="0">
                <a:latin typeface="Calibri" charset="0"/>
              </a:rPr>
              <a:t>”</a:t>
            </a:r>
            <a:r>
              <a:rPr lang="en-US" altLang="ja-JP" sz="2000" dirty="0">
                <a:latin typeface="Calibri" charset="0"/>
              </a:rPr>
              <a:t>, but instead explored the Hudson River.</a:t>
            </a:r>
          </a:p>
          <a:p>
            <a:pPr eaLnBrk="1" hangingPunct="1">
              <a:buFont typeface="Arial" charset="0"/>
              <a:buNone/>
            </a:pPr>
            <a:endParaRPr lang="en-US" u="sng" dirty="0">
              <a:latin typeface="Calibri" charset="0"/>
            </a:endParaRPr>
          </a:p>
        </p:txBody>
      </p:sp>
      <p:pic>
        <p:nvPicPr>
          <p:cNvPr id="11269" name="Picture 8" descr="190px-Vascon%C3%BA%C3%B1ezdebalboa">
            <a:hlinkClick r:id="rId2" tooltip="Vasconúñezdebalboa.jpe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75" y="838200"/>
            <a:ext cx="2143125"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8" name="Picture 6" descr="225px-Magellan_1810_engraving">
            <a:hlinkClick r:id="rId4" tooltip="Magellan 1810 engraving.jpg"/>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875" y="3733800"/>
            <a:ext cx="2143125" cy="273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3167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 calcmode="lin" valueType="num">
                                      <p:cBhvr additive="base">
                                        <p:cTn id="13"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 calcmode="lin" valueType="num">
                                      <p:cBhvr additive="base">
                                        <p:cTn id="19"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269"/>
                                        </p:tgtEl>
                                        <p:attrNameLst>
                                          <p:attrName>style.visibility</p:attrName>
                                        </p:attrNameLst>
                                      </p:cBhvr>
                                      <p:to>
                                        <p:strVal val="visible"/>
                                      </p:to>
                                    </p:set>
                                    <p:anim calcmode="lin" valueType="num">
                                      <p:cBhvr additive="base">
                                        <p:cTn id="25" dur="500" fill="hold"/>
                                        <p:tgtEl>
                                          <p:spTgt spid="11269"/>
                                        </p:tgtEl>
                                        <p:attrNameLst>
                                          <p:attrName>ppt_x</p:attrName>
                                        </p:attrNameLst>
                                      </p:cBhvr>
                                      <p:tavLst>
                                        <p:tav tm="0">
                                          <p:val>
                                            <p:strVal val="#ppt_x"/>
                                          </p:val>
                                        </p:tav>
                                        <p:tav tm="100000">
                                          <p:val>
                                            <p:strVal val="#ppt_x"/>
                                          </p:val>
                                        </p:tav>
                                      </p:tavLst>
                                    </p:anim>
                                    <p:anim calcmode="lin" valueType="num">
                                      <p:cBhvr additive="base">
                                        <p:cTn id="26"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267">
                                            <p:txEl>
                                              <p:pRg st="5" end="5"/>
                                            </p:txEl>
                                          </p:spTgt>
                                        </p:tgtEl>
                                        <p:attrNameLst>
                                          <p:attrName>style.visibility</p:attrName>
                                        </p:attrNameLst>
                                      </p:cBhvr>
                                      <p:to>
                                        <p:strVal val="visible"/>
                                      </p:to>
                                    </p:set>
                                    <p:anim calcmode="lin" valueType="num">
                                      <p:cBhvr additive="base">
                                        <p:cTn id="31"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268"/>
                                        </p:tgtEl>
                                        <p:attrNameLst>
                                          <p:attrName>style.visibility</p:attrName>
                                        </p:attrNameLst>
                                      </p:cBhvr>
                                      <p:to>
                                        <p:strVal val="visible"/>
                                      </p:to>
                                    </p:set>
                                    <p:anim calcmode="lin" valueType="num">
                                      <p:cBhvr additive="base">
                                        <p:cTn id="37" dur="500" fill="hold"/>
                                        <p:tgtEl>
                                          <p:spTgt spid="11268"/>
                                        </p:tgtEl>
                                        <p:attrNameLst>
                                          <p:attrName>ppt_x</p:attrName>
                                        </p:attrNameLst>
                                      </p:cBhvr>
                                      <p:tavLst>
                                        <p:tav tm="0">
                                          <p:val>
                                            <p:strVal val="#ppt_x"/>
                                          </p:val>
                                        </p:tav>
                                        <p:tav tm="100000">
                                          <p:val>
                                            <p:strVal val="#ppt_x"/>
                                          </p:val>
                                        </p:tav>
                                      </p:tavLst>
                                    </p:anim>
                                    <p:anim calcmode="lin" valueType="num">
                                      <p:cBhvr additive="base">
                                        <p:cTn id="38"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1267">
                                            <p:txEl>
                                              <p:pRg st="6" end="6"/>
                                            </p:txEl>
                                          </p:spTgt>
                                        </p:tgtEl>
                                        <p:attrNameLst>
                                          <p:attrName>style.visibility</p:attrName>
                                        </p:attrNameLst>
                                      </p:cBhvr>
                                      <p:to>
                                        <p:strVal val="visible"/>
                                      </p:to>
                                    </p:set>
                                    <p:anim calcmode="lin" valueType="num">
                                      <p:cBhvr additive="base">
                                        <p:cTn id="43"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normAutofit fontScale="90000"/>
          </a:bodyPr>
          <a:lstStyle/>
          <a:p>
            <a:r>
              <a:rPr lang="en-US">
                <a:latin typeface="Calibri" charset="0"/>
              </a:rPr>
              <a:t>Impact of European Exploration of North America</a:t>
            </a:r>
          </a:p>
        </p:txBody>
      </p:sp>
      <p:sp>
        <p:nvSpPr>
          <p:cNvPr id="3" name="Content Placeholder 2"/>
          <p:cNvSpPr>
            <a:spLocks noGrp="1"/>
          </p:cNvSpPr>
          <p:nvPr>
            <p:ph idx="1"/>
          </p:nvPr>
        </p:nvSpPr>
        <p:spPr/>
        <p:txBody>
          <a:bodyPr>
            <a:normAutofit/>
          </a:bodyPr>
          <a:lstStyle/>
          <a:p>
            <a:r>
              <a:rPr lang="en-US" sz="2800" dirty="0">
                <a:latin typeface="Calibri" charset="0"/>
              </a:rPr>
              <a:t>Unlike the Spanish conquistadors, northern explorers did not find gold or any other treasures.  As a result, they </a:t>
            </a:r>
            <a:r>
              <a:rPr lang="en-US" sz="2800" dirty="0">
                <a:solidFill>
                  <a:srgbClr val="558ED5"/>
                </a:solidFill>
                <a:latin typeface="Calibri" charset="0"/>
              </a:rPr>
              <a:t>did not establish colonies at </a:t>
            </a:r>
            <a:r>
              <a:rPr lang="en-US" sz="2800" dirty="0" smtClean="0">
                <a:solidFill>
                  <a:srgbClr val="558ED5"/>
                </a:solidFill>
                <a:latin typeface="Calibri" charset="0"/>
              </a:rPr>
              <a:t>first</a:t>
            </a:r>
            <a:r>
              <a:rPr lang="en-US" sz="2800" dirty="0">
                <a:latin typeface="Calibri" charset="0"/>
              </a:rPr>
              <a:t> </a:t>
            </a:r>
            <a:r>
              <a:rPr lang="en-US" sz="2800" dirty="0" smtClean="0">
                <a:latin typeface="Calibri" charset="0"/>
              </a:rPr>
              <a:t>AND … </a:t>
            </a:r>
            <a:endParaRPr lang="en-US" sz="2800" dirty="0">
              <a:latin typeface="Calibri" charset="0"/>
            </a:endParaRPr>
          </a:p>
          <a:p>
            <a:pPr marL="914400" lvl="1" indent="-457200">
              <a:buFont typeface="Calibri" charset="0"/>
              <a:buAutoNum type="arabicPeriod"/>
            </a:pPr>
            <a:endParaRPr lang="en-US" sz="2000" dirty="0" smtClean="0">
              <a:latin typeface="Calibri" charset="0"/>
            </a:endParaRPr>
          </a:p>
          <a:p>
            <a:pPr marL="914400" lvl="1" indent="-457200">
              <a:buFont typeface="Calibri" charset="0"/>
              <a:buAutoNum type="arabicPeriod"/>
            </a:pPr>
            <a:r>
              <a:rPr lang="en-US" sz="2000" dirty="0" smtClean="0">
                <a:latin typeface="Calibri" charset="0"/>
              </a:rPr>
              <a:t>Europeans </a:t>
            </a:r>
            <a:r>
              <a:rPr lang="en-US" sz="2000" dirty="0">
                <a:solidFill>
                  <a:srgbClr val="558ED5"/>
                </a:solidFill>
                <a:latin typeface="Calibri" charset="0"/>
              </a:rPr>
              <a:t>started trading </a:t>
            </a:r>
            <a:r>
              <a:rPr lang="en-US" sz="2000" dirty="0">
                <a:latin typeface="Calibri" charset="0"/>
              </a:rPr>
              <a:t>with Native Americans and established trading posts </a:t>
            </a:r>
            <a:r>
              <a:rPr lang="en-US" sz="2000" dirty="0" smtClean="0">
                <a:latin typeface="Calibri" charset="0"/>
              </a:rPr>
              <a:t>in </a:t>
            </a:r>
            <a:r>
              <a:rPr lang="en-US" sz="2000" dirty="0">
                <a:latin typeface="Calibri" charset="0"/>
              </a:rPr>
              <a:t>North America</a:t>
            </a:r>
            <a:r>
              <a:rPr lang="en-US" sz="2000" dirty="0" smtClean="0">
                <a:latin typeface="Calibri" charset="0"/>
              </a:rPr>
              <a:t>.</a:t>
            </a:r>
          </a:p>
          <a:p>
            <a:pPr marL="914400" lvl="1" indent="-457200">
              <a:buFont typeface="Arial" charset="0"/>
              <a:buAutoNum type="arabicPeriod" startAt="2"/>
            </a:pPr>
            <a:r>
              <a:rPr lang="en-US" sz="2000" dirty="0" smtClean="0">
                <a:latin typeface="Calibri" charset="0"/>
              </a:rPr>
              <a:t>English </a:t>
            </a:r>
            <a:r>
              <a:rPr lang="en-US" sz="2000" dirty="0">
                <a:latin typeface="Calibri" charset="0"/>
              </a:rPr>
              <a:t>exploration led to </a:t>
            </a:r>
            <a:r>
              <a:rPr lang="en-US" sz="2000" dirty="0">
                <a:solidFill>
                  <a:srgbClr val="558ED5"/>
                </a:solidFill>
                <a:latin typeface="Calibri" charset="0"/>
              </a:rPr>
              <a:t>war between England and Spain</a:t>
            </a:r>
            <a:r>
              <a:rPr lang="en-US" sz="2000" dirty="0" smtClean="0">
                <a:latin typeface="Calibri" charset="0"/>
              </a:rPr>
              <a:t>.</a:t>
            </a:r>
            <a:endParaRPr lang="en-US" sz="2000" dirty="0">
              <a:latin typeface="Calibri" charset="0"/>
            </a:endParaRPr>
          </a:p>
          <a:p>
            <a:pPr lvl="2"/>
            <a:r>
              <a:rPr lang="en-US" sz="2000" dirty="0">
                <a:latin typeface="Calibri" charset="0"/>
              </a:rPr>
              <a:t>English </a:t>
            </a:r>
            <a:r>
              <a:rPr lang="ja-JP" altLang="en-US" sz="2000" dirty="0">
                <a:latin typeface="Calibri" charset="0"/>
              </a:rPr>
              <a:t>“</a:t>
            </a:r>
            <a:r>
              <a:rPr lang="en-US" altLang="ja-JP" sz="2000" dirty="0">
                <a:latin typeface="Calibri" charset="0"/>
              </a:rPr>
              <a:t>sea dogs</a:t>
            </a:r>
            <a:r>
              <a:rPr lang="ja-JP" altLang="en-US" sz="2000" dirty="0">
                <a:latin typeface="Calibri" charset="0"/>
              </a:rPr>
              <a:t>”</a:t>
            </a:r>
            <a:r>
              <a:rPr lang="en-US" altLang="ja-JP" sz="2000" dirty="0">
                <a:latin typeface="Calibri" charset="0"/>
              </a:rPr>
              <a:t> raided Spanish ports and ships to take their </a:t>
            </a:r>
            <a:r>
              <a:rPr lang="en-US" altLang="ja-JP" sz="2000" dirty="0" smtClean="0">
                <a:latin typeface="Calibri" charset="0"/>
              </a:rPr>
              <a:t>gold.  												</a:t>
            </a:r>
          </a:p>
          <a:p>
            <a:pPr lvl="2"/>
            <a:r>
              <a:rPr lang="en-US" sz="2000" dirty="0" smtClean="0">
                <a:latin typeface="Calibri" charset="0"/>
              </a:rPr>
              <a:t>King </a:t>
            </a:r>
            <a:r>
              <a:rPr lang="en-US" sz="2000" dirty="0">
                <a:latin typeface="Calibri" charset="0"/>
              </a:rPr>
              <a:t>Philip II sent the </a:t>
            </a:r>
            <a:r>
              <a:rPr lang="en-US" sz="2000" dirty="0">
                <a:solidFill>
                  <a:srgbClr val="558ED5"/>
                </a:solidFill>
                <a:latin typeface="Calibri" charset="0"/>
              </a:rPr>
              <a:t>Spanish Armada</a:t>
            </a:r>
            <a:r>
              <a:rPr lang="en-US" sz="2000" dirty="0">
                <a:latin typeface="Calibri" charset="0"/>
              </a:rPr>
              <a:t>, a fleet of ships, to invade England.  It failed and England became the richest and most powerful country in the World.</a:t>
            </a:r>
          </a:p>
          <a:p>
            <a:pPr lvl="2"/>
            <a:endParaRPr lang="en-US" sz="2000" dirty="0" smtClean="0">
              <a:latin typeface="Calibri" charset="0"/>
            </a:endParaRPr>
          </a:p>
        </p:txBody>
      </p:sp>
    </p:spTree>
    <p:extLst>
      <p:ext uri="{BB962C8B-B14F-4D97-AF65-F5344CB8AC3E}">
        <p14:creationId xmlns:p14="http://schemas.microsoft.com/office/powerpoint/2010/main" val="3101069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0"/>
            <a:ext cx="8229600" cy="1143000"/>
          </a:xfrm>
        </p:spPr>
        <p:txBody>
          <a:bodyPr/>
          <a:lstStyle/>
          <a:p>
            <a:pPr eaLnBrk="1" hangingPunct="1"/>
            <a:r>
              <a:rPr lang="en-US">
                <a:latin typeface="Calibri" charset="0"/>
              </a:rPr>
              <a:t>The Early Middle Ages</a:t>
            </a:r>
          </a:p>
        </p:txBody>
      </p:sp>
      <p:sp>
        <p:nvSpPr>
          <p:cNvPr id="3" name="Content Placeholder 2"/>
          <p:cNvSpPr>
            <a:spLocks noGrp="1"/>
          </p:cNvSpPr>
          <p:nvPr>
            <p:ph idx="1"/>
          </p:nvPr>
        </p:nvSpPr>
        <p:spPr>
          <a:xfrm>
            <a:off x="228600" y="1295400"/>
            <a:ext cx="8458200" cy="5334000"/>
          </a:xfrm>
        </p:spPr>
        <p:txBody>
          <a:bodyPr/>
          <a:lstStyle/>
          <a:p>
            <a:pPr marL="0" indent="0" eaLnBrk="1" hangingPunct="1">
              <a:lnSpc>
                <a:spcPct val="90000"/>
              </a:lnSpc>
              <a:buNone/>
            </a:pPr>
            <a:r>
              <a:rPr lang="en-US" sz="3000" dirty="0" smtClean="0">
                <a:latin typeface="Calibri" charset="0"/>
              </a:rPr>
              <a:t>During </a:t>
            </a:r>
            <a:r>
              <a:rPr lang="en-US" sz="3000" dirty="0">
                <a:latin typeface="Calibri" charset="0"/>
              </a:rPr>
              <a:t>the Crusades, Europeans were introduced to luxury goods from Asia.  </a:t>
            </a:r>
            <a:endParaRPr lang="en-US" sz="3000" dirty="0" smtClean="0">
              <a:latin typeface="Calibri" charset="0"/>
            </a:endParaRPr>
          </a:p>
          <a:p>
            <a:pPr marL="457200" lvl="1" indent="0" eaLnBrk="1" hangingPunct="1">
              <a:lnSpc>
                <a:spcPct val="90000"/>
              </a:lnSpc>
              <a:buNone/>
            </a:pPr>
            <a:endParaRPr lang="en-US" sz="3000" dirty="0">
              <a:latin typeface="Calibri" charset="0"/>
            </a:endParaRPr>
          </a:p>
          <a:p>
            <a:pPr marL="457200" lvl="1" indent="0" eaLnBrk="1" hangingPunct="1">
              <a:lnSpc>
                <a:spcPct val="90000"/>
              </a:lnSpc>
              <a:buNone/>
            </a:pPr>
            <a:r>
              <a:rPr lang="en-US" sz="3000" dirty="0" smtClean="0">
                <a:latin typeface="Calibri" charset="0"/>
              </a:rPr>
              <a:t>**  </a:t>
            </a:r>
            <a:r>
              <a:rPr lang="en-US" sz="2600" dirty="0" smtClean="0">
                <a:latin typeface="Calibri" charset="0"/>
              </a:rPr>
              <a:t>Goods </a:t>
            </a:r>
            <a:r>
              <a:rPr lang="en-US" sz="2600" dirty="0">
                <a:latin typeface="Calibri" charset="0"/>
              </a:rPr>
              <a:t>were carried on a trade route through the Mongol Empire</a:t>
            </a:r>
            <a:r>
              <a:rPr lang="en-US" sz="2600" dirty="0" smtClean="0">
                <a:latin typeface="Calibri" charset="0"/>
              </a:rPr>
              <a:t>.</a:t>
            </a:r>
          </a:p>
          <a:p>
            <a:pPr marL="457200" lvl="1" indent="0" eaLnBrk="1" hangingPunct="1">
              <a:lnSpc>
                <a:spcPct val="90000"/>
              </a:lnSpc>
              <a:buNone/>
            </a:pPr>
            <a:endParaRPr lang="en-US" sz="2600" dirty="0">
              <a:latin typeface="Calibri" charset="0"/>
            </a:endParaRPr>
          </a:p>
          <a:p>
            <a:pPr marL="457200" lvl="1" indent="0" eaLnBrk="1" hangingPunct="1">
              <a:lnSpc>
                <a:spcPct val="90000"/>
              </a:lnSpc>
              <a:buNone/>
            </a:pPr>
            <a:r>
              <a:rPr lang="en-US" sz="2600" dirty="0" smtClean="0">
                <a:latin typeface="Calibri" charset="0"/>
              </a:rPr>
              <a:t>**  Black </a:t>
            </a:r>
            <a:r>
              <a:rPr lang="en-US" sz="2600" dirty="0">
                <a:latin typeface="Calibri" charset="0"/>
              </a:rPr>
              <a:t>plague and Mongol Empire disrupted trade.</a:t>
            </a:r>
          </a:p>
          <a:p>
            <a:pPr eaLnBrk="1" hangingPunct="1">
              <a:lnSpc>
                <a:spcPct val="90000"/>
              </a:lnSpc>
            </a:pPr>
            <a:endParaRPr lang="en-US" sz="3000" dirty="0">
              <a:latin typeface="Calibri" charset="0"/>
            </a:endParaRPr>
          </a:p>
          <a:p>
            <a:pPr lvl="1" eaLnBrk="1" hangingPunct="1">
              <a:lnSpc>
                <a:spcPct val="90000"/>
              </a:lnSpc>
              <a:buFont typeface="Arial" charset="0"/>
              <a:buNone/>
            </a:pPr>
            <a:endParaRPr lang="en-US" sz="2600" dirty="0">
              <a:latin typeface="Calibri" charset="0"/>
            </a:endParaRPr>
          </a:p>
        </p:txBody>
      </p:sp>
    </p:spTree>
    <p:extLst>
      <p:ext uri="{BB962C8B-B14F-4D97-AF65-F5344CB8AC3E}">
        <p14:creationId xmlns:p14="http://schemas.microsoft.com/office/powerpoint/2010/main" val="163170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a:latin typeface="Calibri" charset="0"/>
              </a:rPr>
              <a:t>The Search for Spices</a:t>
            </a:r>
          </a:p>
        </p:txBody>
      </p:sp>
      <p:sp>
        <p:nvSpPr>
          <p:cNvPr id="4099" name="Rectangle 3"/>
          <p:cNvSpPr>
            <a:spLocks noGrp="1" noChangeArrowheads="1"/>
          </p:cNvSpPr>
          <p:nvPr>
            <p:ph idx="1"/>
          </p:nvPr>
        </p:nvSpPr>
        <p:spPr>
          <a:xfrm>
            <a:off x="228600" y="1295400"/>
            <a:ext cx="5486400" cy="4830763"/>
          </a:xfrm>
        </p:spPr>
        <p:txBody>
          <a:bodyPr>
            <a:normAutofit/>
          </a:bodyPr>
          <a:lstStyle/>
          <a:p>
            <a:pPr eaLnBrk="1" hangingPunct="1"/>
            <a:r>
              <a:rPr lang="en-US" sz="2400" dirty="0" smtClean="0">
                <a:latin typeface="Calibri" charset="0"/>
              </a:rPr>
              <a:t>The most valuable items were Spices.</a:t>
            </a:r>
          </a:p>
          <a:p>
            <a:pPr lvl="1" eaLnBrk="1" hangingPunct="1"/>
            <a:r>
              <a:rPr lang="en-US" sz="2000" dirty="0" smtClean="0">
                <a:latin typeface="Calibri" charset="0"/>
              </a:rPr>
              <a:t>preserving food</a:t>
            </a:r>
          </a:p>
          <a:p>
            <a:pPr lvl="1" eaLnBrk="1" hangingPunct="1"/>
            <a:r>
              <a:rPr lang="en-US" sz="2000" dirty="0" smtClean="0">
                <a:latin typeface="Calibri" charset="0"/>
              </a:rPr>
              <a:t>flavoring food</a:t>
            </a:r>
          </a:p>
          <a:p>
            <a:pPr lvl="1" eaLnBrk="1" hangingPunct="1"/>
            <a:r>
              <a:rPr lang="en-US" sz="2000" dirty="0" smtClean="0">
                <a:latin typeface="Calibri" charset="0"/>
              </a:rPr>
              <a:t>Medicine</a:t>
            </a:r>
          </a:p>
          <a:p>
            <a:pPr lvl="1" eaLnBrk="1" hangingPunct="1"/>
            <a:r>
              <a:rPr lang="en-US" sz="2000" dirty="0" smtClean="0">
                <a:latin typeface="Calibri" charset="0"/>
              </a:rPr>
              <a:t>perfume</a:t>
            </a:r>
          </a:p>
          <a:p>
            <a:pPr eaLnBrk="1" hangingPunct="1"/>
            <a:r>
              <a:rPr lang="en-US" sz="2400" dirty="0" smtClean="0">
                <a:latin typeface="Calibri" charset="0"/>
              </a:rPr>
              <a:t>To kings &amp; queens spices meant $$$ </a:t>
            </a:r>
          </a:p>
          <a:p>
            <a:pPr lvl="1"/>
            <a:r>
              <a:rPr lang="en-US" sz="2000" dirty="0" smtClean="0">
                <a:latin typeface="Calibri" charset="0"/>
              </a:rPr>
              <a:t>Europeans could trade with China </a:t>
            </a:r>
          </a:p>
          <a:p>
            <a:pPr lvl="1"/>
            <a:r>
              <a:rPr lang="en-US" sz="2000" dirty="0" smtClean="0">
                <a:latin typeface="Calibri" charset="0"/>
              </a:rPr>
              <a:t>However Muslim and Italian merchants controlled these trade routes</a:t>
            </a:r>
          </a:p>
          <a:p>
            <a:pPr lvl="1" eaLnBrk="1" hangingPunct="1"/>
            <a:r>
              <a:rPr lang="en-US" sz="2000" dirty="0" smtClean="0">
                <a:latin typeface="Calibri" charset="0"/>
              </a:rPr>
              <a:t>So they had to find a </a:t>
            </a:r>
            <a:r>
              <a:rPr lang="en-US" sz="2000" b="1" dirty="0" smtClean="0">
                <a:solidFill>
                  <a:srgbClr val="558ED5"/>
                </a:solidFill>
                <a:latin typeface="Calibri" charset="0"/>
              </a:rPr>
              <a:t>new route to reach Asia.</a:t>
            </a:r>
          </a:p>
          <a:p>
            <a:pPr lvl="1" eaLnBrk="1" hangingPunct="1"/>
            <a:endParaRPr lang="en-US" sz="2400" dirty="0">
              <a:latin typeface="Calibri" charset="0"/>
            </a:endParaRPr>
          </a:p>
        </p:txBody>
      </p:sp>
      <p:pic>
        <p:nvPicPr>
          <p:cNvPr id="5" name="Picture 4" descr="Spices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447800"/>
            <a:ext cx="3287712"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Spice Island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4063" y="4114800"/>
            <a:ext cx="3309937"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404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7" dur="5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blinds(horizontal)">
                                      <p:cBhvr>
                                        <p:cTn id="22" dur="5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blinds(horizontal)">
                                      <p:cBhvr>
                                        <p:cTn id="27" dur="500"/>
                                        <p:tgtEl>
                                          <p:spTgt spid="40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4099">
                                            <p:txEl>
                                              <p:pRg st="5" end="5"/>
                                            </p:txEl>
                                          </p:spTgt>
                                        </p:tgtEl>
                                        <p:attrNameLst>
                                          <p:attrName>style.visibility</p:attrName>
                                        </p:attrNameLst>
                                      </p:cBhvr>
                                      <p:to>
                                        <p:strVal val="visible"/>
                                      </p:to>
                                    </p:set>
                                    <p:animEffect transition="in" filter="blinds(horizontal)">
                                      <p:cBhvr>
                                        <p:cTn id="42" dur="500"/>
                                        <p:tgtEl>
                                          <p:spTgt spid="409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099">
                                            <p:txEl>
                                              <p:pRg st="6" end="6"/>
                                            </p:txEl>
                                          </p:spTgt>
                                        </p:tgtEl>
                                        <p:attrNameLst>
                                          <p:attrName>style.visibility</p:attrName>
                                        </p:attrNameLst>
                                      </p:cBhvr>
                                      <p:to>
                                        <p:strVal val="visible"/>
                                      </p:to>
                                    </p:set>
                                    <p:animEffect transition="in" filter="blinds(horizontal)">
                                      <p:cBhvr>
                                        <p:cTn id="47" dur="500"/>
                                        <p:tgtEl>
                                          <p:spTgt spid="409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099">
                                            <p:txEl>
                                              <p:pRg st="7" end="7"/>
                                            </p:txEl>
                                          </p:spTgt>
                                        </p:tgtEl>
                                        <p:attrNameLst>
                                          <p:attrName>style.visibility</p:attrName>
                                        </p:attrNameLst>
                                      </p:cBhvr>
                                      <p:to>
                                        <p:strVal val="visible"/>
                                      </p:to>
                                    </p:set>
                                    <p:animEffect transition="in" filter="blinds(horizontal)">
                                      <p:cBhvr>
                                        <p:cTn id="52" dur="500"/>
                                        <p:tgtEl>
                                          <p:spTgt spid="4099">
                                            <p:txEl>
                                              <p:pRg st="7" end="7"/>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4099">
                                            <p:txEl>
                                              <p:pRg st="8" end="8"/>
                                            </p:txEl>
                                          </p:spTgt>
                                        </p:tgtEl>
                                        <p:attrNameLst>
                                          <p:attrName>style.visibility</p:attrName>
                                        </p:attrNameLst>
                                      </p:cBhvr>
                                      <p:to>
                                        <p:strVal val="visible"/>
                                      </p:to>
                                    </p:set>
                                    <p:animEffect transition="in" filter="blinds(horizontal)">
                                      <p:cBhvr>
                                        <p:cTn id="55" dur="500"/>
                                        <p:tgtEl>
                                          <p:spTgt spid="4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What does this mean?</a:t>
            </a:r>
            <a:endParaRPr lang="en-US" u="sng" dirty="0"/>
          </a:p>
        </p:txBody>
      </p:sp>
      <p:sp>
        <p:nvSpPr>
          <p:cNvPr id="3" name="Content Placeholder 2"/>
          <p:cNvSpPr>
            <a:spLocks noGrp="1"/>
          </p:cNvSpPr>
          <p:nvPr>
            <p:ph idx="1"/>
          </p:nvPr>
        </p:nvSpPr>
        <p:spPr/>
        <p:txBody>
          <a:bodyPr/>
          <a:lstStyle/>
          <a:p>
            <a:pPr marL="0" indent="0">
              <a:buNone/>
            </a:pPr>
            <a:r>
              <a:rPr lang="en-US" dirty="0" smtClean="0"/>
              <a:t>“But in truth, should I meet with gold or spices in great quantity, I shall remain till I collect as much as possible and for this purpose I am proceeding solely in quest of them”</a:t>
            </a:r>
          </a:p>
          <a:p>
            <a:pPr marL="0" indent="0">
              <a:buNone/>
            </a:pPr>
            <a:endParaRPr lang="en-US" dirty="0"/>
          </a:p>
          <a:p>
            <a:pPr marL="0" indent="0">
              <a:buNone/>
            </a:pPr>
            <a:r>
              <a:rPr lang="en-US" dirty="0" smtClean="0"/>
              <a:t>Christopher Columbus 19  Oct 1492</a:t>
            </a:r>
            <a:endParaRPr lang="en-US" dirty="0"/>
          </a:p>
        </p:txBody>
      </p:sp>
    </p:spTree>
    <p:extLst>
      <p:ext uri="{BB962C8B-B14F-4D97-AF65-F5344CB8AC3E}">
        <p14:creationId xmlns:p14="http://schemas.microsoft.com/office/powerpoint/2010/main" val="100081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What does this mean?</a:t>
            </a:r>
            <a:endParaRPr lang="en-US" u="sng"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“to serve God and His Majesty, to give light to those who were in darkness and to grow rich, as all men desire to do” </a:t>
            </a:r>
          </a:p>
          <a:p>
            <a:pPr marL="0" indent="0">
              <a:buNone/>
            </a:pPr>
            <a:endParaRPr lang="en-US" dirty="0"/>
          </a:p>
          <a:p>
            <a:pPr marL="0" indent="0">
              <a:buNone/>
            </a:pPr>
            <a:r>
              <a:rPr lang="en-US" dirty="0" smtClean="0"/>
              <a:t>Diaz del Castillo</a:t>
            </a:r>
            <a:endParaRPr lang="en-US" dirty="0"/>
          </a:p>
        </p:txBody>
      </p:sp>
    </p:spTree>
    <p:extLst>
      <p:ext uri="{BB962C8B-B14F-4D97-AF65-F5344CB8AC3E}">
        <p14:creationId xmlns:p14="http://schemas.microsoft.com/office/powerpoint/2010/main" val="2515423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What does this mean? </a:t>
            </a:r>
            <a:endParaRPr lang="en-US" u="sng" dirty="0"/>
          </a:p>
        </p:txBody>
      </p:sp>
      <p:sp>
        <p:nvSpPr>
          <p:cNvPr id="3" name="Content Placeholder 2"/>
          <p:cNvSpPr>
            <a:spLocks noGrp="1"/>
          </p:cNvSpPr>
          <p:nvPr>
            <p:ph idx="1"/>
          </p:nvPr>
        </p:nvSpPr>
        <p:spPr>
          <a:xfrm>
            <a:off x="316097" y="1882381"/>
            <a:ext cx="8229600" cy="4525963"/>
          </a:xfrm>
        </p:spPr>
        <p:txBody>
          <a:bodyPr/>
          <a:lstStyle/>
          <a:p>
            <a:pPr marL="0" indent="0">
              <a:buNone/>
            </a:pPr>
            <a:r>
              <a:rPr lang="en-US" dirty="0" smtClean="0"/>
              <a:t>“I assure your Highness that these lands are the most fertile, temperate, level, and beautiful countries in the world”</a:t>
            </a:r>
          </a:p>
          <a:p>
            <a:endParaRPr lang="en-US" dirty="0"/>
          </a:p>
          <a:p>
            <a:pPr marL="0" indent="0">
              <a:buNone/>
            </a:pPr>
            <a:r>
              <a:rPr lang="en-US" dirty="0" smtClean="0"/>
              <a:t>Columbus</a:t>
            </a:r>
            <a:endParaRPr lang="en-US" dirty="0"/>
          </a:p>
        </p:txBody>
      </p:sp>
    </p:spTree>
    <p:extLst>
      <p:ext uri="{BB962C8B-B14F-4D97-AF65-F5344CB8AC3E}">
        <p14:creationId xmlns:p14="http://schemas.microsoft.com/office/powerpoint/2010/main" val="584905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What does this mean?</a:t>
            </a:r>
            <a:endParaRPr lang="en-US" u="sng" dirty="0"/>
          </a:p>
        </p:txBody>
      </p:sp>
      <p:sp>
        <p:nvSpPr>
          <p:cNvPr id="3" name="Content Placeholder 2"/>
          <p:cNvSpPr>
            <a:spLocks noGrp="1"/>
          </p:cNvSpPr>
          <p:nvPr>
            <p:ph idx="1"/>
          </p:nvPr>
        </p:nvSpPr>
        <p:spPr/>
        <p:txBody>
          <a:bodyPr/>
          <a:lstStyle/>
          <a:p>
            <a:pPr marL="0" indent="0">
              <a:buNone/>
            </a:pPr>
            <a:r>
              <a:rPr lang="en-US" dirty="0" smtClean="0"/>
              <a:t>“The cause by which the Christians have been driven to kill and destroy so many- such an infinite number of souls- has been simply to get the Indians’ gold.” </a:t>
            </a:r>
          </a:p>
          <a:p>
            <a:pPr marL="0" indent="0">
              <a:buNone/>
            </a:pPr>
            <a:endParaRPr lang="en-US" dirty="0"/>
          </a:p>
          <a:p>
            <a:pPr marL="0" indent="0">
              <a:buNone/>
            </a:pPr>
            <a:r>
              <a:rPr lang="en-US" dirty="0" smtClean="0"/>
              <a:t>Bartolome de Las Casas</a:t>
            </a:r>
            <a:endParaRPr lang="en-US" dirty="0"/>
          </a:p>
        </p:txBody>
      </p:sp>
    </p:spTree>
    <p:extLst>
      <p:ext uri="{BB962C8B-B14F-4D97-AF65-F5344CB8AC3E}">
        <p14:creationId xmlns:p14="http://schemas.microsoft.com/office/powerpoint/2010/main" val="3095339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a:latin typeface="Calibri" charset="0"/>
              </a:rPr>
              <a:t>Motives for Exploration</a:t>
            </a:r>
          </a:p>
        </p:txBody>
      </p:sp>
      <p:sp>
        <p:nvSpPr>
          <p:cNvPr id="7171" name="Rectangle 3"/>
          <p:cNvSpPr>
            <a:spLocks noGrp="1" noChangeArrowheads="1"/>
          </p:cNvSpPr>
          <p:nvPr>
            <p:ph idx="1"/>
          </p:nvPr>
        </p:nvSpPr>
        <p:spPr>
          <a:xfrm>
            <a:off x="457200" y="1371600"/>
            <a:ext cx="5181600" cy="5029200"/>
          </a:xfrm>
        </p:spPr>
        <p:txBody>
          <a:bodyPr rtlCol="0">
            <a:normAutofit fontScale="92500" lnSpcReduction="20000"/>
          </a:bodyPr>
          <a:lstStyle/>
          <a:p>
            <a:pPr marL="514350" indent="-514350" eaLnBrk="1" fontAlgn="auto" hangingPunct="1">
              <a:spcAft>
                <a:spcPts val="0"/>
              </a:spcAft>
              <a:buFont typeface="+mj-lt"/>
              <a:buAutoNum type="arabicPeriod"/>
              <a:defRPr/>
            </a:pPr>
            <a:r>
              <a:rPr lang="en-US" b="1" dirty="0" smtClean="0">
                <a:solidFill>
                  <a:srgbClr val="558ED5"/>
                </a:solidFill>
                <a:ea typeface="+mn-ea"/>
                <a:cs typeface="+mn-cs"/>
              </a:rPr>
              <a:t>Trade route to Asia</a:t>
            </a:r>
          </a:p>
          <a:p>
            <a:pPr marL="971550" lvl="1" indent="-514350" eaLnBrk="1" fontAlgn="auto" hangingPunct="1">
              <a:spcAft>
                <a:spcPts val="0"/>
              </a:spcAft>
              <a:buFont typeface="Arial" pitchFamily="34" charset="0"/>
              <a:buChar char="–"/>
              <a:defRPr/>
            </a:pPr>
            <a:r>
              <a:rPr lang="en-US" dirty="0" smtClean="0">
                <a:ea typeface="+mn-ea"/>
              </a:rPr>
              <a:t>Silk and Spices</a:t>
            </a:r>
          </a:p>
          <a:p>
            <a:pPr marL="514350" indent="-514350" eaLnBrk="1" fontAlgn="auto" hangingPunct="1">
              <a:spcAft>
                <a:spcPts val="0"/>
              </a:spcAft>
              <a:buFont typeface="+mj-lt"/>
              <a:buAutoNum type="arabicPeriod"/>
              <a:defRPr/>
            </a:pPr>
            <a:r>
              <a:rPr lang="en-US" b="1" dirty="0" smtClean="0">
                <a:solidFill>
                  <a:srgbClr val="558ED5"/>
                </a:solidFill>
                <a:ea typeface="+mn-ea"/>
                <a:cs typeface="+mn-cs"/>
              </a:rPr>
              <a:t>God, Glory, Gold</a:t>
            </a:r>
          </a:p>
          <a:p>
            <a:pPr marL="514350" indent="-514350" eaLnBrk="1" fontAlgn="auto" hangingPunct="1">
              <a:spcAft>
                <a:spcPts val="0"/>
              </a:spcAft>
              <a:buFont typeface="+mj-lt"/>
              <a:buAutoNum type="arabicPeriod"/>
              <a:defRPr/>
            </a:pPr>
            <a:r>
              <a:rPr lang="en-US" b="1" dirty="0" smtClean="0">
                <a:solidFill>
                  <a:srgbClr val="558ED5"/>
                </a:solidFill>
                <a:ea typeface="+mn-ea"/>
                <a:cs typeface="+mn-cs"/>
              </a:rPr>
              <a:t>Improved technology</a:t>
            </a:r>
          </a:p>
          <a:p>
            <a:pPr marL="914400" lvl="1" indent="-514350" eaLnBrk="1" fontAlgn="auto" hangingPunct="1">
              <a:spcAft>
                <a:spcPts val="0"/>
              </a:spcAft>
              <a:buFont typeface="+mj-lt"/>
              <a:buAutoNum type="arabicPeriod"/>
              <a:defRPr/>
            </a:pPr>
            <a:r>
              <a:rPr lang="en-US" dirty="0" smtClean="0">
                <a:ea typeface="+mn-ea"/>
              </a:rPr>
              <a:t>Cartographers = map makers</a:t>
            </a:r>
          </a:p>
          <a:p>
            <a:pPr marL="914400" lvl="1" indent="-514350" eaLnBrk="1" fontAlgn="auto" hangingPunct="1">
              <a:spcAft>
                <a:spcPts val="0"/>
              </a:spcAft>
              <a:buFont typeface="+mj-lt"/>
              <a:buAutoNum type="arabicPeriod"/>
              <a:defRPr/>
            </a:pPr>
            <a:r>
              <a:rPr lang="en-US" dirty="0" smtClean="0">
                <a:ea typeface="+mn-ea"/>
              </a:rPr>
              <a:t>Astrolabes = used horizon to determine latitude and longitude</a:t>
            </a:r>
          </a:p>
          <a:p>
            <a:pPr marL="914400" lvl="1" indent="-514350" eaLnBrk="1" fontAlgn="auto" hangingPunct="1">
              <a:spcAft>
                <a:spcPts val="0"/>
              </a:spcAft>
              <a:buFont typeface="+mj-lt"/>
              <a:buAutoNum type="arabicPeriod"/>
              <a:defRPr/>
            </a:pPr>
            <a:r>
              <a:rPr lang="en-US" dirty="0" smtClean="0">
                <a:ea typeface="+mn-ea"/>
              </a:rPr>
              <a:t>Compasses = determine location.</a:t>
            </a:r>
          </a:p>
          <a:p>
            <a:pPr marL="914400" lvl="1" indent="-514350" eaLnBrk="1" fontAlgn="auto" hangingPunct="1">
              <a:spcAft>
                <a:spcPts val="0"/>
              </a:spcAft>
              <a:buFont typeface="+mj-lt"/>
              <a:buAutoNum type="arabicPeriod"/>
              <a:defRPr/>
            </a:pPr>
            <a:r>
              <a:rPr lang="en-US" dirty="0" smtClean="0">
                <a:ea typeface="+mn-ea"/>
              </a:rPr>
              <a:t>Caravel = stronger and faster ship.  </a:t>
            </a:r>
          </a:p>
        </p:txBody>
      </p:sp>
      <p:pic>
        <p:nvPicPr>
          <p:cNvPr id="8" name="Picture 7" descr="Compa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6485" y="1371600"/>
            <a:ext cx="1840315" cy="2761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4" name="Picture 5" descr="Caravel from B. Landstrom's The 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218" y="4419600"/>
            <a:ext cx="285115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91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0" dur="500"/>
                                        <p:tgtEl>
                                          <p:spTgt spid="717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5" dur="500"/>
                                        <p:tgtEl>
                                          <p:spTgt spid="717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7171">
                                            <p:txEl>
                                              <p:pRg st="3" end="3"/>
                                            </p:txEl>
                                          </p:spTgt>
                                        </p:tgtEl>
                                        <p:attrNameLst>
                                          <p:attrName>style.visibility</p:attrName>
                                        </p:attrNameLst>
                                      </p:cBhvr>
                                      <p:to>
                                        <p:strVal val="visible"/>
                                      </p:to>
                                    </p:set>
                                    <p:animEffect transition="in" filter="blinds(horizontal)">
                                      <p:cBhvr>
                                        <p:cTn id="20" dur="500"/>
                                        <p:tgtEl>
                                          <p:spTgt spid="717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Effect transition="in" filter="blinds(horizontal)">
                                      <p:cBhvr>
                                        <p:cTn id="25" dur="500"/>
                                        <p:tgtEl>
                                          <p:spTgt spid="7171">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7171">
                                            <p:txEl>
                                              <p:pRg st="5" end="5"/>
                                            </p:txEl>
                                          </p:spTgt>
                                        </p:tgtEl>
                                        <p:attrNameLst>
                                          <p:attrName>style.visibility</p:attrName>
                                        </p:attrNameLst>
                                      </p:cBhvr>
                                      <p:to>
                                        <p:strVal val="visible"/>
                                      </p:to>
                                    </p:set>
                                    <p:animEffect transition="in" filter="blinds(horizontal)">
                                      <p:cBhvr>
                                        <p:cTn id="30" dur="500"/>
                                        <p:tgtEl>
                                          <p:spTgt spid="7171">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7171">
                                            <p:txEl>
                                              <p:pRg st="6" end="6"/>
                                            </p:txEl>
                                          </p:spTgt>
                                        </p:tgtEl>
                                        <p:attrNameLst>
                                          <p:attrName>style.visibility</p:attrName>
                                        </p:attrNameLst>
                                      </p:cBhvr>
                                      <p:to>
                                        <p:strVal val="visible"/>
                                      </p:to>
                                    </p:set>
                                    <p:animEffect transition="in" filter="blinds(horizontal)">
                                      <p:cBhvr>
                                        <p:cTn id="35" dur="500"/>
                                        <p:tgtEl>
                                          <p:spTgt spid="7171">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7171">
                                            <p:txEl>
                                              <p:pRg st="7" end="7"/>
                                            </p:txEl>
                                          </p:spTgt>
                                        </p:tgtEl>
                                        <p:attrNameLst>
                                          <p:attrName>style.visibility</p:attrName>
                                        </p:attrNameLst>
                                      </p:cBhvr>
                                      <p:to>
                                        <p:strVal val="visible"/>
                                      </p:to>
                                    </p:set>
                                    <p:animEffect transition="in" filter="blinds(horizontal)">
                                      <p:cBhvr>
                                        <p:cTn id="45" dur="500"/>
                                        <p:tgtEl>
                                          <p:spTgt spid="7171">
                                            <p:txEl>
                                              <p:pRg st="7" end="7"/>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5124"/>
                                        </p:tgtEl>
                                        <p:attrNameLst>
                                          <p:attrName>style.visibility</p:attrName>
                                        </p:attrNameLst>
                                      </p:cBhvr>
                                      <p:to>
                                        <p:strVal val="visible"/>
                                      </p:to>
                                    </p:set>
                                    <p:animEffect transition="in" filter="blinds(horizontal)">
                                      <p:cBhvr>
                                        <p:cTn id="50"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1951</TotalTime>
  <Words>1131</Words>
  <Application>Microsoft Office PowerPoint</Application>
  <PresentationFormat>On-screen Show (4:3)</PresentationFormat>
  <Paragraphs>180</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MS PGothic</vt:lpstr>
      <vt:lpstr>MS PGothic</vt:lpstr>
      <vt:lpstr>Arial</vt:lpstr>
      <vt:lpstr>Calibri</vt:lpstr>
      <vt:lpstr>Wingdings</vt:lpstr>
      <vt:lpstr>Office Theme</vt:lpstr>
      <vt:lpstr>Motives for Exploration</vt:lpstr>
      <vt:lpstr>KEY QUESTIONS!   1.) What motives exploration?   2.) Describe the differences between Spanish, French and         English motives for exploration of the Americas.   3.) How did European exploration and settlement of the  Americas affect Native Americans?  </vt:lpstr>
      <vt:lpstr>The Early Middle Ages</vt:lpstr>
      <vt:lpstr>The Search for Spices</vt:lpstr>
      <vt:lpstr>What does this mean?</vt:lpstr>
      <vt:lpstr>What does this mean?</vt:lpstr>
      <vt:lpstr>What does this mean? </vt:lpstr>
      <vt:lpstr>What does this mean?</vt:lpstr>
      <vt:lpstr>Motives for Exploration</vt:lpstr>
      <vt:lpstr>Motives for Exploration</vt:lpstr>
      <vt:lpstr>The First Americans</vt:lpstr>
      <vt:lpstr>North American Civilizations </vt:lpstr>
      <vt:lpstr>Where did they settle?</vt:lpstr>
      <vt:lpstr>Portuguese Exploration</vt:lpstr>
      <vt:lpstr>Impact of Portuguese Exploration</vt:lpstr>
      <vt:lpstr>Early Spanish Exploration</vt:lpstr>
      <vt:lpstr>Impact of Early Spanish Exploration</vt:lpstr>
      <vt:lpstr>Line of Demarcation</vt:lpstr>
      <vt:lpstr>PowerPoint Presentation</vt:lpstr>
      <vt:lpstr>The Conquistadors</vt:lpstr>
      <vt:lpstr>Mayan’s Description before Spanish</vt:lpstr>
      <vt:lpstr>EUROPEAN DISEASE</vt:lpstr>
      <vt:lpstr>Small Pox Video</vt:lpstr>
      <vt:lpstr>Effects of the Conquistadors</vt:lpstr>
      <vt:lpstr>Impact of Later Spanish Explorers</vt:lpstr>
      <vt:lpstr>All good things, right???</vt:lpstr>
      <vt:lpstr>European Exploration of North America</vt:lpstr>
      <vt:lpstr>Impact of European Exploration of North America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Motives of Exploration</dc:title>
  <dc:creator>Lauren James</dc:creator>
  <cp:lastModifiedBy>bharrington1</cp:lastModifiedBy>
  <cp:revision>43</cp:revision>
  <dcterms:created xsi:type="dcterms:W3CDTF">2013-06-05T16:02:15Z</dcterms:created>
  <dcterms:modified xsi:type="dcterms:W3CDTF">2017-01-21T17:48:38Z</dcterms:modified>
</cp:coreProperties>
</file>