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0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ACE4AC-362E-6E49-91EA-FF4F5ECC1F55}" type="datetimeFigureOut">
              <a:rPr lang="en-US" smtClean="0"/>
              <a:t>4/19/2016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AF525F-7519-F345-B755-0DF9AEE77519}" type="slidenum">
              <a:rPr lang="en-US" smtClean="0"/>
              <a:t>‹#›</a:t>
            </a:fld>
            <a:endParaRPr lang="en-US"/>
          </a:p>
        </p:txBody>
      </p:sp>
    </p:spTree>
    <p:extLst>
      <p:ext uri="{BB962C8B-B14F-4D97-AF65-F5344CB8AC3E}">
        <p14:creationId xmlns:p14="http://schemas.microsoft.com/office/powerpoint/2010/main" val="31780323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674DE6E5-1565-944A-8B36-4A4C0086A8BA}" type="slidenum">
              <a:rPr lang="en-US">
                <a:latin typeface="Arial" charset="0"/>
              </a:rPr>
              <a:pPr/>
              <a:t>4</a:t>
            </a:fld>
            <a:endParaRPr lang="en-US">
              <a:latin typeface="Arial" charset="0"/>
            </a:endParaRPr>
          </a:p>
        </p:txBody>
      </p:sp>
      <p:sp>
        <p:nvSpPr>
          <p:cNvPr id="61443"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8" tIns="44450" rIns="90488" bIns="44450"/>
          <a:lstStyle/>
          <a:p>
            <a:pPr eaLnBrk="1" hangingPunct="1"/>
            <a:endParaRPr lang="en-US"/>
          </a:p>
        </p:txBody>
      </p:sp>
      <p:sp>
        <p:nvSpPr>
          <p:cNvPr id="61444"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2606993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F145DAE5-AD4D-A44D-94D1-7B3478EFE35C}" type="slidenum">
              <a:rPr lang="en-US">
                <a:latin typeface="Arial" charset="0"/>
              </a:rPr>
              <a:pPr/>
              <a:t>22</a:t>
            </a:fld>
            <a:endParaRPr lang="en-US">
              <a:latin typeface="Arial" charset="0"/>
            </a:endParaRPr>
          </a:p>
        </p:txBody>
      </p:sp>
      <p:sp>
        <p:nvSpPr>
          <p:cNvPr id="64515"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8" tIns="44450" rIns="90488" bIns="44450"/>
          <a:lstStyle/>
          <a:p>
            <a:pPr eaLnBrk="1" hangingPunct="1"/>
            <a:endParaRPr lang="en-US"/>
          </a:p>
        </p:txBody>
      </p:sp>
      <p:sp>
        <p:nvSpPr>
          <p:cNvPr id="64516"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2575401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cs typeface="Calibri" charset="0"/>
              </a:rPr>
              <a:t>Because of the 3/5 Compromise, the South had more members of the House of Representatives</a:t>
            </a:r>
            <a:r>
              <a:rPr lang="en-US"/>
              <a:t>; </a:t>
            </a:r>
            <a:r>
              <a:rPr lang="en-US">
                <a:latin typeface="Calibri" charset="0"/>
                <a:cs typeface="Calibri" charset="0"/>
              </a:rPr>
              <a:t>President Monroe was from Virginia, so the South controlled the presidency too</a:t>
            </a:r>
          </a:p>
          <a:p>
            <a:endParaRPr lang="en-US">
              <a:latin typeface="Calibri" charset="0"/>
              <a:cs typeface="Calibri"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DD503A5E-6E52-634D-A195-920429FF0EE8}" type="slidenum">
              <a:rPr lang="en-US">
                <a:latin typeface="Arial" charset="0"/>
              </a:rPr>
              <a:pPr/>
              <a:t>27</a:t>
            </a:fld>
            <a:endParaRPr lang="en-US">
              <a:latin typeface="Arial" charset="0"/>
            </a:endParaRPr>
          </a:p>
        </p:txBody>
      </p:sp>
    </p:spTree>
    <p:extLst>
      <p:ext uri="{BB962C8B-B14F-4D97-AF65-F5344CB8AC3E}">
        <p14:creationId xmlns:p14="http://schemas.microsoft.com/office/powerpoint/2010/main" val="273968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8978FF3B-8B7B-E741-8D86-AAAF8EA4B892}" type="slidenum">
              <a:rPr lang="en-US">
                <a:latin typeface="Arial" charset="0"/>
              </a:rPr>
              <a:pPr/>
              <a:t>28</a:t>
            </a:fld>
            <a:endParaRPr 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0504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5FC3A067-3E1E-514F-93F1-3EB6AD63EFE7}" type="slidenum">
              <a:rPr lang="en-US">
                <a:latin typeface="Arial" charset="0"/>
              </a:rPr>
              <a:pPr/>
              <a:t>5</a:t>
            </a:fld>
            <a:endParaRPr lang="en-US">
              <a:latin typeface="Arial" charset="0"/>
            </a:endParaRPr>
          </a:p>
        </p:txBody>
      </p:sp>
      <p:sp>
        <p:nvSpPr>
          <p:cNvPr id="62467"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8" tIns="44450" rIns="90488" bIns="44450"/>
          <a:lstStyle/>
          <a:p>
            <a:pPr eaLnBrk="1" hangingPunct="1"/>
            <a:endParaRPr lang="en-US"/>
          </a:p>
        </p:txBody>
      </p:sp>
      <p:sp>
        <p:nvSpPr>
          <p:cNvPr id="62468"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234989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4E7B5A7B-722D-9A4C-9642-66DB48A0444D}" type="slidenum">
              <a:rPr lang="en-US">
                <a:latin typeface="Arial" charset="0"/>
              </a:rPr>
              <a:pPr/>
              <a:t>6</a:t>
            </a:fld>
            <a:endParaRPr lang="en-US">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We</a:t>
            </a:r>
            <a:r>
              <a:rPr lang="ja-JP" altLang="en-US"/>
              <a:t>’</a:t>
            </a:r>
            <a:r>
              <a:rPr lang="en-US"/>
              <a:t>ll talk about this </a:t>
            </a:r>
            <a:r>
              <a:rPr lang="ja-JP" altLang="en-US"/>
              <a:t>“</a:t>
            </a:r>
            <a:r>
              <a:rPr lang="en-US"/>
              <a:t>market revolution</a:t>
            </a:r>
            <a:r>
              <a:rPr lang="ja-JP" altLang="en-US"/>
              <a:t>”</a:t>
            </a:r>
            <a:r>
              <a:rPr lang="en-US"/>
              <a:t> more in-depth later this unit. This is just a preview in order to understand the importance of Henry Clay</a:t>
            </a:r>
            <a:r>
              <a:rPr lang="ja-JP" altLang="en-US"/>
              <a:t>’</a:t>
            </a:r>
            <a:r>
              <a:rPr lang="en-US"/>
              <a:t>s American System. The emphasis here is on the politics of the era, which should help students understand how the national government promoted a national market economy that, by the 1810s, had emerged as strong regional economies due to new technological innovations (cotton gin, interchangeable parts, Singer sewing machines, Slater mills, McCormick reaper, Deere steel plow, etc.)  Again, we</a:t>
            </a:r>
            <a:r>
              <a:rPr lang="ja-JP" altLang="en-US"/>
              <a:t>’</a:t>
            </a:r>
            <a:r>
              <a:rPr lang="en-US"/>
              <a:t>ll discuss these details in the next set of notes.</a:t>
            </a:r>
          </a:p>
        </p:txBody>
      </p:sp>
    </p:spTree>
    <p:extLst>
      <p:ext uri="{BB962C8B-B14F-4D97-AF65-F5344CB8AC3E}">
        <p14:creationId xmlns:p14="http://schemas.microsoft.com/office/powerpoint/2010/main" val="3732892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F145DAE5-AD4D-A44D-94D1-7B3478EFE35C}" type="slidenum">
              <a:rPr lang="en-US">
                <a:latin typeface="Arial" charset="0"/>
              </a:rPr>
              <a:pPr/>
              <a:t>8</a:t>
            </a:fld>
            <a:endParaRPr lang="en-US">
              <a:latin typeface="Arial" charset="0"/>
            </a:endParaRPr>
          </a:p>
        </p:txBody>
      </p:sp>
      <p:sp>
        <p:nvSpPr>
          <p:cNvPr id="64515"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8" tIns="44450" rIns="90488" bIns="44450"/>
          <a:lstStyle/>
          <a:p>
            <a:pPr eaLnBrk="1" hangingPunct="1"/>
            <a:endParaRPr lang="en-US"/>
          </a:p>
        </p:txBody>
      </p:sp>
      <p:sp>
        <p:nvSpPr>
          <p:cNvPr id="64516"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418123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cs typeface="Calibri" charset="0"/>
              </a:rPr>
              <a:t>Because of the 3/5 Compromise, the South had more members of the House of Representatives</a:t>
            </a:r>
            <a:r>
              <a:rPr lang="en-US"/>
              <a:t>; </a:t>
            </a:r>
            <a:r>
              <a:rPr lang="en-US">
                <a:latin typeface="Calibri" charset="0"/>
                <a:cs typeface="Calibri" charset="0"/>
              </a:rPr>
              <a:t>President Monroe was from Virginia, so the South controlled the presidency too</a:t>
            </a:r>
          </a:p>
          <a:p>
            <a:endParaRPr lang="en-US">
              <a:latin typeface="Calibri" charset="0"/>
              <a:cs typeface="Calibri"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DD503A5E-6E52-634D-A195-920429FF0EE8}" type="slidenum">
              <a:rPr lang="en-US">
                <a:latin typeface="Arial" charset="0"/>
              </a:rPr>
              <a:pPr/>
              <a:t>13</a:t>
            </a:fld>
            <a:endParaRPr lang="en-US">
              <a:latin typeface="Arial" charset="0"/>
            </a:endParaRPr>
          </a:p>
        </p:txBody>
      </p:sp>
    </p:spTree>
    <p:extLst>
      <p:ext uri="{BB962C8B-B14F-4D97-AF65-F5344CB8AC3E}">
        <p14:creationId xmlns:p14="http://schemas.microsoft.com/office/powerpoint/2010/main" val="406145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8978FF3B-8B7B-E741-8D86-AAAF8EA4B892}" type="slidenum">
              <a:rPr lang="en-US">
                <a:latin typeface="Arial" charset="0"/>
              </a:rPr>
              <a:pPr/>
              <a:t>14</a:t>
            </a:fld>
            <a:endParaRPr 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39426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674DE6E5-1565-944A-8B36-4A4C0086A8BA}" type="slidenum">
              <a:rPr lang="en-US">
                <a:latin typeface="Arial" charset="0"/>
              </a:rPr>
              <a:pPr/>
              <a:t>18</a:t>
            </a:fld>
            <a:endParaRPr lang="en-US">
              <a:latin typeface="Arial" charset="0"/>
            </a:endParaRPr>
          </a:p>
        </p:txBody>
      </p:sp>
      <p:sp>
        <p:nvSpPr>
          <p:cNvPr id="61443"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8" tIns="44450" rIns="90488" bIns="44450"/>
          <a:lstStyle/>
          <a:p>
            <a:pPr eaLnBrk="1" hangingPunct="1"/>
            <a:endParaRPr lang="en-US"/>
          </a:p>
        </p:txBody>
      </p:sp>
      <p:sp>
        <p:nvSpPr>
          <p:cNvPr id="61444"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303750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5FC3A067-3E1E-514F-93F1-3EB6AD63EFE7}" type="slidenum">
              <a:rPr lang="en-US">
                <a:latin typeface="Arial" charset="0"/>
              </a:rPr>
              <a:pPr/>
              <a:t>19</a:t>
            </a:fld>
            <a:endParaRPr lang="en-US">
              <a:latin typeface="Arial" charset="0"/>
            </a:endParaRPr>
          </a:p>
        </p:txBody>
      </p:sp>
      <p:sp>
        <p:nvSpPr>
          <p:cNvPr id="62467"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8" tIns="44450" rIns="90488" bIns="44450"/>
          <a:lstStyle/>
          <a:p>
            <a:pPr eaLnBrk="1" hangingPunct="1"/>
            <a:endParaRPr lang="en-US"/>
          </a:p>
        </p:txBody>
      </p:sp>
      <p:sp>
        <p:nvSpPr>
          <p:cNvPr id="62468"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extLst>
      <p:ext uri="{BB962C8B-B14F-4D97-AF65-F5344CB8AC3E}">
        <p14:creationId xmlns:p14="http://schemas.microsoft.com/office/powerpoint/2010/main" val="91306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4E7B5A7B-722D-9A4C-9642-66DB48A0444D}" type="slidenum">
              <a:rPr lang="en-US">
                <a:latin typeface="Arial" charset="0"/>
              </a:rPr>
              <a:pPr/>
              <a:t>20</a:t>
            </a:fld>
            <a:endParaRPr lang="en-US">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We</a:t>
            </a:r>
            <a:r>
              <a:rPr lang="ja-JP" altLang="en-US"/>
              <a:t>’</a:t>
            </a:r>
            <a:r>
              <a:rPr lang="en-US"/>
              <a:t>ll talk about this </a:t>
            </a:r>
            <a:r>
              <a:rPr lang="ja-JP" altLang="en-US"/>
              <a:t>“</a:t>
            </a:r>
            <a:r>
              <a:rPr lang="en-US"/>
              <a:t>market revolution</a:t>
            </a:r>
            <a:r>
              <a:rPr lang="ja-JP" altLang="en-US"/>
              <a:t>”</a:t>
            </a:r>
            <a:r>
              <a:rPr lang="en-US"/>
              <a:t> more in-depth later this unit. This is just a preview in order to understand the importance of Henry Clay</a:t>
            </a:r>
            <a:r>
              <a:rPr lang="ja-JP" altLang="en-US"/>
              <a:t>’</a:t>
            </a:r>
            <a:r>
              <a:rPr lang="en-US"/>
              <a:t>s American System. The emphasis here is on the politics of the era, which should help students understand how the national government promoted a national market economy that, by the 1810s, had emerged as strong regional economies due to new technological innovations (cotton gin, interchangeable parts, Singer sewing machines, Slater mills, McCormick reaper, Deere steel plow, etc.)  Again, we</a:t>
            </a:r>
            <a:r>
              <a:rPr lang="ja-JP" altLang="en-US"/>
              <a:t>’</a:t>
            </a:r>
            <a:r>
              <a:rPr lang="en-US"/>
              <a:t>ll discuss these details in the next set of notes.</a:t>
            </a:r>
          </a:p>
        </p:txBody>
      </p:sp>
    </p:spTree>
    <p:extLst>
      <p:ext uri="{BB962C8B-B14F-4D97-AF65-F5344CB8AC3E}">
        <p14:creationId xmlns:p14="http://schemas.microsoft.com/office/powerpoint/2010/main" val="200841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DAD4D-28A9-E449-AA1F-46444CF0DEB1}"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D2BFA-9D39-844D-BF50-A654A67DE976}" type="slidenum">
              <a:rPr lang="en-US" smtClean="0"/>
              <a:t>‹#›</a:t>
            </a:fld>
            <a:endParaRPr lang="en-US"/>
          </a:p>
        </p:txBody>
      </p:sp>
    </p:spTree>
    <p:extLst>
      <p:ext uri="{BB962C8B-B14F-4D97-AF65-F5344CB8AC3E}">
        <p14:creationId xmlns:p14="http://schemas.microsoft.com/office/powerpoint/2010/main" val="419499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DAD4D-28A9-E449-AA1F-46444CF0DEB1}"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D2BFA-9D39-844D-BF50-A654A67DE976}" type="slidenum">
              <a:rPr lang="en-US" smtClean="0"/>
              <a:t>‹#›</a:t>
            </a:fld>
            <a:endParaRPr lang="en-US"/>
          </a:p>
        </p:txBody>
      </p:sp>
    </p:spTree>
    <p:extLst>
      <p:ext uri="{BB962C8B-B14F-4D97-AF65-F5344CB8AC3E}">
        <p14:creationId xmlns:p14="http://schemas.microsoft.com/office/powerpoint/2010/main" val="388369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DAD4D-28A9-E449-AA1F-46444CF0DEB1}"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D2BFA-9D39-844D-BF50-A654A67DE976}" type="slidenum">
              <a:rPr lang="en-US" smtClean="0"/>
              <a:t>‹#›</a:t>
            </a:fld>
            <a:endParaRPr lang="en-US"/>
          </a:p>
        </p:txBody>
      </p:sp>
    </p:spTree>
    <p:extLst>
      <p:ext uri="{BB962C8B-B14F-4D97-AF65-F5344CB8AC3E}">
        <p14:creationId xmlns:p14="http://schemas.microsoft.com/office/powerpoint/2010/main" val="228377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DAD4D-28A9-E449-AA1F-46444CF0DEB1}"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D2BFA-9D39-844D-BF50-A654A67DE976}" type="slidenum">
              <a:rPr lang="en-US" smtClean="0"/>
              <a:t>‹#›</a:t>
            </a:fld>
            <a:endParaRPr lang="en-US"/>
          </a:p>
        </p:txBody>
      </p:sp>
    </p:spTree>
    <p:extLst>
      <p:ext uri="{BB962C8B-B14F-4D97-AF65-F5344CB8AC3E}">
        <p14:creationId xmlns:p14="http://schemas.microsoft.com/office/powerpoint/2010/main" val="149966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DAD4D-28A9-E449-AA1F-46444CF0DEB1}"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D2BFA-9D39-844D-BF50-A654A67DE976}" type="slidenum">
              <a:rPr lang="en-US" smtClean="0"/>
              <a:t>‹#›</a:t>
            </a:fld>
            <a:endParaRPr lang="en-US"/>
          </a:p>
        </p:txBody>
      </p:sp>
    </p:spTree>
    <p:extLst>
      <p:ext uri="{BB962C8B-B14F-4D97-AF65-F5344CB8AC3E}">
        <p14:creationId xmlns:p14="http://schemas.microsoft.com/office/powerpoint/2010/main" val="372291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DAD4D-28A9-E449-AA1F-46444CF0DEB1}"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D2BFA-9D39-844D-BF50-A654A67DE976}" type="slidenum">
              <a:rPr lang="en-US" smtClean="0"/>
              <a:t>‹#›</a:t>
            </a:fld>
            <a:endParaRPr lang="en-US"/>
          </a:p>
        </p:txBody>
      </p:sp>
    </p:spTree>
    <p:extLst>
      <p:ext uri="{BB962C8B-B14F-4D97-AF65-F5344CB8AC3E}">
        <p14:creationId xmlns:p14="http://schemas.microsoft.com/office/powerpoint/2010/main" val="261287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4DAD4D-28A9-E449-AA1F-46444CF0DEB1}"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D2BFA-9D39-844D-BF50-A654A67DE976}" type="slidenum">
              <a:rPr lang="en-US" smtClean="0"/>
              <a:t>‹#›</a:t>
            </a:fld>
            <a:endParaRPr lang="en-US"/>
          </a:p>
        </p:txBody>
      </p:sp>
    </p:spTree>
    <p:extLst>
      <p:ext uri="{BB962C8B-B14F-4D97-AF65-F5344CB8AC3E}">
        <p14:creationId xmlns:p14="http://schemas.microsoft.com/office/powerpoint/2010/main" val="414940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DAD4D-28A9-E449-AA1F-46444CF0DEB1}"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D2BFA-9D39-844D-BF50-A654A67DE976}" type="slidenum">
              <a:rPr lang="en-US" smtClean="0"/>
              <a:t>‹#›</a:t>
            </a:fld>
            <a:endParaRPr lang="en-US"/>
          </a:p>
        </p:txBody>
      </p:sp>
    </p:spTree>
    <p:extLst>
      <p:ext uri="{BB962C8B-B14F-4D97-AF65-F5344CB8AC3E}">
        <p14:creationId xmlns:p14="http://schemas.microsoft.com/office/powerpoint/2010/main" val="170243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DAD4D-28A9-E449-AA1F-46444CF0DEB1}"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D2BFA-9D39-844D-BF50-A654A67DE976}" type="slidenum">
              <a:rPr lang="en-US" smtClean="0"/>
              <a:t>‹#›</a:t>
            </a:fld>
            <a:endParaRPr lang="en-US"/>
          </a:p>
        </p:txBody>
      </p:sp>
    </p:spTree>
    <p:extLst>
      <p:ext uri="{BB962C8B-B14F-4D97-AF65-F5344CB8AC3E}">
        <p14:creationId xmlns:p14="http://schemas.microsoft.com/office/powerpoint/2010/main" val="389249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DAD4D-28A9-E449-AA1F-46444CF0DEB1}"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D2BFA-9D39-844D-BF50-A654A67DE976}" type="slidenum">
              <a:rPr lang="en-US" smtClean="0"/>
              <a:t>‹#›</a:t>
            </a:fld>
            <a:endParaRPr lang="en-US"/>
          </a:p>
        </p:txBody>
      </p:sp>
    </p:spTree>
    <p:extLst>
      <p:ext uri="{BB962C8B-B14F-4D97-AF65-F5344CB8AC3E}">
        <p14:creationId xmlns:p14="http://schemas.microsoft.com/office/powerpoint/2010/main" val="17810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DAD4D-28A9-E449-AA1F-46444CF0DEB1}"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D2BFA-9D39-844D-BF50-A654A67DE976}" type="slidenum">
              <a:rPr lang="en-US" smtClean="0"/>
              <a:t>‹#›</a:t>
            </a:fld>
            <a:endParaRPr lang="en-US"/>
          </a:p>
        </p:txBody>
      </p:sp>
    </p:spTree>
    <p:extLst>
      <p:ext uri="{BB962C8B-B14F-4D97-AF65-F5344CB8AC3E}">
        <p14:creationId xmlns:p14="http://schemas.microsoft.com/office/powerpoint/2010/main" val="413227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DAD4D-28A9-E449-AA1F-46444CF0DEB1}" type="datetimeFigureOut">
              <a:rPr lang="en-US" smtClean="0"/>
              <a:t>4/19/2016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D2BFA-9D39-844D-BF50-A654A67DE976}" type="slidenum">
              <a:rPr lang="en-US" smtClean="0"/>
              <a:t>‹#›</a:t>
            </a:fld>
            <a:endParaRPr lang="en-US"/>
          </a:p>
        </p:txBody>
      </p:sp>
    </p:spTree>
    <p:extLst>
      <p:ext uri="{BB962C8B-B14F-4D97-AF65-F5344CB8AC3E}">
        <p14:creationId xmlns:p14="http://schemas.microsoft.com/office/powerpoint/2010/main" val="3167097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0" y="152400"/>
            <a:ext cx="9144000" cy="6629400"/>
          </a:xfrm>
        </p:spPr>
        <p:txBody>
          <a:bodyPr/>
          <a:lstStyle/>
          <a:p>
            <a:pPr eaLnBrk="1" hangingPunct="1">
              <a:lnSpc>
                <a:spcPct val="85000"/>
              </a:lnSpc>
              <a:spcBef>
                <a:spcPct val="0"/>
              </a:spcBef>
              <a:spcAft>
                <a:spcPts val="600"/>
              </a:spcAft>
            </a:pPr>
            <a:r>
              <a:rPr lang="en-US" sz="3600" u="sng" dirty="0">
                <a:latin typeface="Calibri" charset="0"/>
                <a:cs typeface="Calibri" charset="0"/>
              </a:rPr>
              <a:t>Essential Question</a:t>
            </a:r>
            <a:r>
              <a:rPr lang="en-US" sz="3600" dirty="0">
                <a:latin typeface="Calibri" charset="0"/>
                <a:cs typeface="Calibri" charset="0"/>
              </a:rPr>
              <a:t>:</a:t>
            </a:r>
          </a:p>
          <a:p>
            <a:pPr lvl="1" eaLnBrk="1" hangingPunct="1">
              <a:lnSpc>
                <a:spcPct val="85000"/>
              </a:lnSpc>
              <a:spcBef>
                <a:spcPct val="0"/>
              </a:spcBef>
              <a:spcAft>
                <a:spcPts val="600"/>
              </a:spcAft>
            </a:pPr>
            <a:r>
              <a:rPr lang="en-US" sz="3600" dirty="0">
                <a:latin typeface="Calibri" charset="0"/>
                <a:cs typeface="Calibri" charset="0"/>
              </a:rPr>
              <a:t>How did American nationalism increase during the </a:t>
            </a:r>
            <a:r>
              <a:rPr lang="ja-JP" altLang="en-US" sz="3600" dirty="0">
                <a:latin typeface="Calibri" charset="0"/>
                <a:cs typeface="Calibri" charset="0"/>
              </a:rPr>
              <a:t>“</a:t>
            </a:r>
            <a:r>
              <a:rPr lang="en-US" sz="3600" dirty="0">
                <a:latin typeface="Calibri" charset="0"/>
                <a:cs typeface="Calibri" charset="0"/>
              </a:rPr>
              <a:t>Era of Good Feelings</a:t>
            </a:r>
            <a:r>
              <a:rPr lang="ja-JP" altLang="en-US" sz="3600" dirty="0">
                <a:latin typeface="Calibri" charset="0"/>
                <a:cs typeface="Calibri" charset="0"/>
              </a:rPr>
              <a:t>”</a:t>
            </a:r>
            <a:r>
              <a:rPr lang="en-US" sz="3600" dirty="0">
                <a:latin typeface="Calibri" charset="0"/>
                <a:cs typeface="Calibri" charset="0"/>
              </a:rPr>
              <a:t> </a:t>
            </a:r>
            <a:br>
              <a:rPr lang="en-US" sz="3600" dirty="0">
                <a:latin typeface="Calibri" charset="0"/>
                <a:cs typeface="Calibri" charset="0"/>
              </a:rPr>
            </a:br>
            <a:r>
              <a:rPr lang="en-US" sz="3600" dirty="0">
                <a:latin typeface="Calibri" charset="0"/>
                <a:cs typeface="Calibri" charset="0"/>
              </a:rPr>
              <a:t>under President James Monroe?</a:t>
            </a:r>
          </a:p>
          <a:p>
            <a:pPr lvl="1" eaLnBrk="1" hangingPunct="1">
              <a:lnSpc>
                <a:spcPct val="85000"/>
              </a:lnSpc>
              <a:spcBef>
                <a:spcPct val="0"/>
              </a:spcBef>
              <a:spcAft>
                <a:spcPts val="600"/>
              </a:spcAft>
              <a:buFont typeface="Arial" charset="0"/>
              <a:buNone/>
            </a:pPr>
            <a:endParaRPr lang="en-US" sz="2800" dirty="0">
              <a:latin typeface="Calibri" charset="0"/>
              <a:cs typeface="Calibri" charset="0"/>
            </a:endParaRPr>
          </a:p>
          <a:p>
            <a:pPr lvl="1" eaLnBrk="1" hangingPunct="1">
              <a:lnSpc>
                <a:spcPct val="85000"/>
              </a:lnSpc>
              <a:spcBef>
                <a:spcPct val="0"/>
              </a:spcBef>
              <a:spcAft>
                <a:spcPts val="600"/>
              </a:spcAft>
              <a:buFont typeface="Arial" charset="0"/>
              <a:buNone/>
            </a:pPr>
            <a:endParaRPr lang="en-US" sz="2800" dirty="0">
              <a:latin typeface="Calibri" charset="0"/>
              <a:cs typeface="Calibri" charset="0"/>
            </a:endParaRPr>
          </a:p>
        </p:txBody>
      </p:sp>
    </p:spTree>
    <p:extLst>
      <p:ext uri="{BB962C8B-B14F-4D97-AF65-F5344CB8AC3E}">
        <p14:creationId xmlns:p14="http://schemas.microsoft.com/office/powerpoint/2010/main" val="244027320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l="64783" t="13901" r="6743" b="11745"/>
          <a:stretch>
            <a:fillRect/>
          </a:stretch>
        </p:blipFill>
        <p:spPr bwMode="auto">
          <a:xfrm>
            <a:off x="4576763" y="152400"/>
            <a:ext cx="4567237" cy="670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9155" name="Rectangle 1"/>
          <p:cNvSpPr>
            <a:spLocks noChangeArrowheads="1"/>
          </p:cNvSpPr>
          <p:nvPr/>
        </p:nvSpPr>
        <p:spPr bwMode="auto">
          <a:xfrm>
            <a:off x="4576763" y="4267200"/>
            <a:ext cx="1290637" cy="25908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l="50000" t="16487" r="17157" b="13470"/>
          <a:stretch>
            <a:fillRect/>
          </a:stretch>
        </p:blipFill>
        <p:spPr bwMode="auto">
          <a:xfrm>
            <a:off x="2205038" y="2822575"/>
            <a:ext cx="3281362" cy="393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l="34183" t="36076" r="32832" b="13042"/>
          <a:stretch>
            <a:fillRect/>
          </a:stretch>
        </p:blipFill>
        <p:spPr bwMode="auto">
          <a:xfrm>
            <a:off x="50800" y="209550"/>
            <a:ext cx="4064000" cy="3524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6" name="Rectangle 15"/>
          <p:cNvSpPr>
            <a:spLocks noChangeArrowheads="1"/>
          </p:cNvSpPr>
          <p:nvPr/>
        </p:nvSpPr>
        <p:spPr bwMode="auto">
          <a:xfrm>
            <a:off x="101600" y="117475"/>
            <a:ext cx="4165600" cy="3244850"/>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dirty="0">
                <a:latin typeface="Calibri" charset="0"/>
                <a:cs typeface="Calibri" charset="0"/>
              </a:rPr>
              <a:t>In 1823, the </a:t>
            </a:r>
            <a:r>
              <a:rPr lang="en-US" sz="3200" u="sng" dirty="0">
                <a:latin typeface="Calibri" charset="0"/>
                <a:cs typeface="Calibri" charset="0"/>
              </a:rPr>
              <a:t>Monroe Doctrine </a:t>
            </a:r>
            <a:r>
              <a:rPr lang="en-US" sz="3200" dirty="0">
                <a:latin typeface="Calibri" charset="0"/>
                <a:cs typeface="Calibri" charset="0"/>
              </a:rPr>
              <a:t>warned European nations </a:t>
            </a:r>
            <a:br>
              <a:rPr lang="en-US" sz="3200" dirty="0">
                <a:latin typeface="Calibri" charset="0"/>
                <a:cs typeface="Calibri" charset="0"/>
              </a:rPr>
            </a:br>
            <a:r>
              <a:rPr lang="en-US" sz="3200" dirty="0">
                <a:latin typeface="Calibri" charset="0"/>
                <a:cs typeface="Calibri" charset="0"/>
              </a:rPr>
              <a:t>that the </a:t>
            </a:r>
            <a:r>
              <a:rPr lang="en-US" sz="3200" u="sng" dirty="0">
                <a:latin typeface="Calibri" charset="0"/>
                <a:cs typeface="Calibri" charset="0"/>
              </a:rPr>
              <a:t>USA would protect the Western Hemisphere </a:t>
            </a:r>
            <a:r>
              <a:rPr lang="en-US" sz="3200" dirty="0">
                <a:latin typeface="Calibri" charset="0"/>
                <a:cs typeface="Calibri" charset="0"/>
              </a:rPr>
              <a:t>and that the </a:t>
            </a:r>
            <a:r>
              <a:rPr lang="en-US" sz="3200" u="sng" dirty="0">
                <a:latin typeface="Calibri" charset="0"/>
                <a:cs typeface="Calibri" charset="0"/>
              </a:rPr>
              <a:t>U.S. would not interfere in Europe</a:t>
            </a:r>
          </a:p>
        </p:txBody>
      </p:sp>
      <p:pic>
        <p:nvPicPr>
          <p:cNvPr id="19" name="Picture 18" descr="169_02_2"/>
          <p:cNvPicPr>
            <a:picLocks noChangeAspect="1" noChangeArrowheads="1"/>
          </p:cNvPicPr>
          <p:nvPr/>
        </p:nvPicPr>
        <p:blipFill>
          <a:blip r:embed="rId5">
            <a:extLst>
              <a:ext uri="{28A0092B-C50C-407E-A947-70E740481C1C}">
                <a14:useLocalDpi xmlns:a14="http://schemas.microsoft.com/office/drawing/2010/main" val="0"/>
              </a:ext>
            </a:extLst>
          </a:blip>
          <a:srcRect l="2361" t="2956" r="2498" b="3735"/>
          <a:stretch>
            <a:fillRect/>
          </a:stretch>
        </p:blipFill>
        <p:spPr bwMode="auto">
          <a:xfrm>
            <a:off x="4676775" y="729342"/>
            <a:ext cx="4391025" cy="574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20" name="Rectangle 19"/>
          <p:cNvSpPr>
            <a:spLocks noChangeArrowheads="1"/>
          </p:cNvSpPr>
          <p:nvPr/>
        </p:nvSpPr>
        <p:spPr bwMode="auto">
          <a:xfrm>
            <a:off x="4419600" y="111125"/>
            <a:ext cx="4572000" cy="2860675"/>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When Latin American nations gained independence, the USA wanted to support the </a:t>
            </a:r>
            <a:br>
              <a:rPr lang="en-US" sz="3200">
                <a:latin typeface="Calibri" charset="0"/>
                <a:cs typeface="Calibri" charset="0"/>
              </a:rPr>
            </a:br>
            <a:r>
              <a:rPr lang="en-US" sz="3200">
                <a:latin typeface="Calibri" charset="0"/>
                <a:cs typeface="Calibri" charset="0"/>
              </a:rPr>
              <a:t>new republics and keep European nations from colonizing Latin America  </a:t>
            </a:r>
          </a:p>
        </p:txBody>
      </p:sp>
    </p:spTree>
    <p:extLst>
      <p:ext uri="{BB962C8B-B14F-4D97-AF65-F5344CB8AC3E}">
        <p14:creationId xmlns:p14="http://schemas.microsoft.com/office/powerpoint/2010/main" val="2998851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1857"/>
          <a:stretch>
            <a:fillRect/>
          </a:stretch>
        </p:blipFill>
        <p:spPr bwMode="auto">
          <a:xfrm>
            <a:off x="828675" y="1828800"/>
            <a:ext cx="7858125" cy="501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50179" name="Rectangle 2"/>
          <p:cNvSpPr txBox="1">
            <a:spLocks noChangeArrowheads="1"/>
          </p:cNvSpPr>
          <p:nvPr/>
        </p:nvSpPr>
        <p:spPr bwMode="auto">
          <a:xfrm>
            <a:off x="0" y="1427163"/>
            <a:ext cx="91440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r>
              <a:rPr kumimoji="1" lang="en-US" sz="2400">
                <a:solidFill>
                  <a:srgbClr val="C00000"/>
                </a:solidFill>
                <a:latin typeface="Calibri" charset="0"/>
                <a:cs typeface="Calibri" charset="0"/>
              </a:rPr>
              <a:t>American Slave Population, 1790-1820</a:t>
            </a:r>
          </a:p>
        </p:txBody>
      </p:sp>
      <p:sp>
        <p:nvSpPr>
          <p:cNvPr id="50180" name="Rectangle 2"/>
          <p:cNvSpPr>
            <a:spLocks noChangeArrowheads="1"/>
          </p:cNvSpPr>
          <p:nvPr/>
        </p:nvSpPr>
        <p:spPr bwMode="auto">
          <a:xfrm>
            <a:off x="134938" y="76200"/>
            <a:ext cx="8856662" cy="1274763"/>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The Era of Good Feelings was a time of nationalism, but there were growing problems between the North and South (called sectionalism)</a:t>
            </a:r>
          </a:p>
        </p:txBody>
      </p:sp>
    </p:spTree>
    <p:extLst>
      <p:ext uri="{BB962C8B-B14F-4D97-AF65-F5344CB8AC3E}">
        <p14:creationId xmlns:p14="http://schemas.microsoft.com/office/powerpoint/2010/main" val="849086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1857"/>
          <a:stretch>
            <a:fillRect/>
          </a:stretch>
        </p:blipFill>
        <p:spPr bwMode="auto">
          <a:xfrm>
            <a:off x="828675" y="1828800"/>
            <a:ext cx="7858125" cy="501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51203" name="Rectangle 2"/>
          <p:cNvSpPr txBox="1">
            <a:spLocks noChangeArrowheads="1"/>
          </p:cNvSpPr>
          <p:nvPr/>
        </p:nvSpPr>
        <p:spPr bwMode="auto">
          <a:xfrm>
            <a:off x="0" y="1427163"/>
            <a:ext cx="91440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r>
              <a:rPr kumimoji="1" lang="en-US" sz="2400">
                <a:solidFill>
                  <a:srgbClr val="C00000"/>
                </a:solidFill>
                <a:latin typeface="Calibri" charset="0"/>
                <a:cs typeface="Calibri" charset="0"/>
              </a:rPr>
              <a:t>American Slave Population, 1790-1820</a:t>
            </a:r>
          </a:p>
        </p:txBody>
      </p:sp>
      <p:sp>
        <p:nvSpPr>
          <p:cNvPr id="51204" name="Rectangle 2"/>
          <p:cNvSpPr>
            <a:spLocks noChangeArrowheads="1"/>
          </p:cNvSpPr>
          <p:nvPr/>
        </p:nvSpPr>
        <p:spPr bwMode="auto">
          <a:xfrm>
            <a:off x="76200" y="163513"/>
            <a:ext cx="5046663" cy="1284287"/>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Northerners &amp; Southerners disagreed over slavery, taxes, and the role of government</a:t>
            </a:r>
          </a:p>
        </p:txBody>
      </p:sp>
      <p:sp>
        <p:nvSpPr>
          <p:cNvPr id="51205" name="Rectangle 4"/>
          <p:cNvSpPr>
            <a:spLocks noChangeArrowheads="1"/>
          </p:cNvSpPr>
          <p:nvPr/>
        </p:nvSpPr>
        <p:spPr bwMode="auto">
          <a:xfrm>
            <a:off x="5257800" y="163513"/>
            <a:ext cx="3733800" cy="1284287"/>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These disagreements dominated politics from 1820 to 1860 </a:t>
            </a:r>
          </a:p>
        </p:txBody>
      </p:sp>
    </p:spTree>
    <p:extLst>
      <p:ext uri="{BB962C8B-B14F-4D97-AF65-F5344CB8AC3E}">
        <p14:creationId xmlns:p14="http://schemas.microsoft.com/office/powerpoint/2010/main" val="3214959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upload.wikimedia.org/wikipedia/commons/c/c8/United_States_1820-1821-07.png"/>
          <p:cNvPicPr>
            <a:picLocks noChangeAspect="1" noChangeArrowheads="1"/>
          </p:cNvPicPr>
          <p:nvPr/>
        </p:nvPicPr>
        <p:blipFill>
          <a:blip r:embed="rId3">
            <a:extLst>
              <a:ext uri="{28A0092B-C50C-407E-A947-70E740481C1C}">
                <a14:useLocalDpi xmlns:a14="http://schemas.microsoft.com/office/drawing/2010/main" val="0"/>
              </a:ext>
            </a:extLst>
          </a:blip>
          <a:srcRect t="7298"/>
          <a:stretch>
            <a:fillRect/>
          </a:stretch>
        </p:blipFill>
        <p:spPr bwMode="auto">
          <a:xfrm>
            <a:off x="381000" y="1473200"/>
            <a:ext cx="8458200" cy="530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7" name="Rectangle 3"/>
          <p:cNvSpPr>
            <a:spLocks noChangeArrowheads="1"/>
          </p:cNvSpPr>
          <p:nvPr/>
        </p:nvSpPr>
        <p:spPr bwMode="auto">
          <a:xfrm>
            <a:off x="228600" y="100013"/>
            <a:ext cx="3962400" cy="1238250"/>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100">
                <a:latin typeface="Calibri" charset="0"/>
                <a:cs typeface="Calibri" charset="0"/>
              </a:rPr>
              <a:t>When Missouri applied to become a U.S. state, sectionalism emerged</a:t>
            </a:r>
          </a:p>
        </p:txBody>
      </p:sp>
      <p:sp>
        <p:nvSpPr>
          <p:cNvPr id="52228" name="Rectangle 4"/>
          <p:cNvSpPr>
            <a:spLocks noChangeArrowheads="1"/>
          </p:cNvSpPr>
          <p:nvPr/>
        </p:nvSpPr>
        <p:spPr bwMode="auto">
          <a:xfrm>
            <a:off x="4343400" y="76200"/>
            <a:ext cx="4648200" cy="1246188"/>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100">
                <a:latin typeface="Calibri" charset="0"/>
                <a:cs typeface="Calibri" charset="0"/>
              </a:rPr>
              <a:t>Northerners did not want Southern states to increase power in the national gov</a:t>
            </a:r>
            <a:r>
              <a:rPr lang="ja-JP" altLang="en-US" sz="3100">
                <a:latin typeface="Calibri" charset="0"/>
                <a:cs typeface="Calibri" charset="0"/>
              </a:rPr>
              <a:t>’</a:t>
            </a:r>
            <a:r>
              <a:rPr lang="en-US" sz="3100">
                <a:latin typeface="Calibri" charset="0"/>
                <a:cs typeface="Calibri" charset="0"/>
              </a:rPr>
              <a:t>t</a:t>
            </a:r>
          </a:p>
        </p:txBody>
      </p:sp>
      <p:sp>
        <p:nvSpPr>
          <p:cNvPr id="7" name="Rectangle 6"/>
          <p:cNvSpPr>
            <a:spLocks noChangeArrowheads="1"/>
          </p:cNvSpPr>
          <p:nvPr/>
        </p:nvSpPr>
        <p:spPr bwMode="auto">
          <a:xfrm>
            <a:off x="76200" y="1447800"/>
            <a:ext cx="5410200" cy="1236663"/>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100">
                <a:latin typeface="Calibri" charset="0"/>
                <a:cs typeface="Calibri" charset="0"/>
              </a:rPr>
              <a:t>If Missouri entered as a slave state, the South would have </a:t>
            </a:r>
            <a:br>
              <a:rPr lang="en-US" sz="3100">
                <a:latin typeface="Calibri" charset="0"/>
                <a:cs typeface="Calibri" charset="0"/>
              </a:rPr>
            </a:br>
            <a:r>
              <a:rPr lang="en-US" sz="3100">
                <a:latin typeface="Calibri" charset="0"/>
                <a:cs typeface="Calibri" charset="0"/>
              </a:rPr>
              <a:t>2 more Senators than the North </a:t>
            </a:r>
          </a:p>
        </p:txBody>
      </p:sp>
    </p:spTree>
    <p:extLst>
      <p:ext uri="{BB962C8B-B14F-4D97-AF65-F5344CB8AC3E}">
        <p14:creationId xmlns:p14="http://schemas.microsoft.com/office/powerpoint/2010/main" val="298979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map-Missouri Compromise"/>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152400" y="1081088"/>
            <a:ext cx="8826500" cy="585311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12996" name="Oval 4"/>
          <p:cNvSpPr>
            <a:spLocks noChangeArrowheads="1"/>
          </p:cNvSpPr>
          <p:nvPr/>
        </p:nvSpPr>
        <p:spPr bwMode="auto">
          <a:xfrm>
            <a:off x="4572000" y="3352800"/>
            <a:ext cx="1176338" cy="1130300"/>
          </a:xfrm>
          <a:prstGeom prst="ellipse">
            <a:avLst/>
          </a:prstGeom>
          <a:noFill/>
          <a:ln w="127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3200">
              <a:latin typeface="Calibri" charset="0"/>
              <a:cs typeface="Calibri" charset="0"/>
            </a:endParaRPr>
          </a:p>
        </p:txBody>
      </p:sp>
      <p:sp>
        <p:nvSpPr>
          <p:cNvPr id="53252" name="Rectangle 8"/>
          <p:cNvSpPr>
            <a:spLocks noGrp="1" noChangeArrowheads="1"/>
          </p:cNvSpPr>
          <p:nvPr>
            <p:ph type="title"/>
          </p:nvPr>
        </p:nvSpPr>
        <p:spPr>
          <a:xfrm>
            <a:off x="685800" y="76200"/>
            <a:ext cx="7772400" cy="914400"/>
          </a:xfrm>
          <a:solidFill>
            <a:srgbClr val="FFCCFF"/>
          </a:solidFill>
          <a:ln w="12700">
            <a:solidFill>
              <a:schemeClr val="tx1"/>
            </a:solidFill>
            <a:miter lim="800000"/>
            <a:headEnd/>
            <a:tailEnd/>
          </a:ln>
        </p:spPr>
        <p:txBody>
          <a:bodyPr>
            <a:normAutofit fontScale="90000"/>
          </a:bodyPr>
          <a:lstStyle/>
          <a:p>
            <a:pPr>
              <a:lnSpc>
                <a:spcPct val="85000"/>
              </a:lnSpc>
            </a:pPr>
            <a:r>
              <a:rPr lang="en-US" sz="3200">
                <a:solidFill>
                  <a:schemeClr val="tx1"/>
                </a:solidFill>
                <a:latin typeface="Calibri" charset="0"/>
                <a:cs typeface="Calibri" charset="0"/>
              </a:rPr>
              <a:t>In 1820, Henry Clay negotiated the </a:t>
            </a:r>
            <a:br>
              <a:rPr lang="en-US" sz="3200">
                <a:solidFill>
                  <a:schemeClr val="tx1"/>
                </a:solidFill>
                <a:latin typeface="Calibri" charset="0"/>
                <a:cs typeface="Calibri" charset="0"/>
              </a:rPr>
            </a:br>
            <a:r>
              <a:rPr lang="en-US" sz="3200">
                <a:solidFill>
                  <a:schemeClr val="tx1"/>
                </a:solidFill>
                <a:latin typeface="Calibri" charset="0"/>
                <a:cs typeface="Calibri" charset="0"/>
              </a:rPr>
              <a:t>Missouri Compromise (Compromise of 1820)</a:t>
            </a:r>
          </a:p>
        </p:txBody>
      </p:sp>
      <p:sp>
        <p:nvSpPr>
          <p:cNvPr id="213001" name="Oval 9"/>
          <p:cNvSpPr>
            <a:spLocks noChangeArrowheads="1"/>
          </p:cNvSpPr>
          <p:nvPr/>
        </p:nvSpPr>
        <p:spPr bwMode="auto">
          <a:xfrm>
            <a:off x="7951788" y="1308100"/>
            <a:ext cx="735012" cy="1130300"/>
          </a:xfrm>
          <a:prstGeom prst="ellipse">
            <a:avLst/>
          </a:prstGeom>
          <a:noFill/>
          <a:ln w="127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3200">
              <a:latin typeface="Calibri" charset="0"/>
              <a:cs typeface="Calibri" charset="0"/>
            </a:endParaRPr>
          </a:p>
        </p:txBody>
      </p:sp>
      <p:sp>
        <p:nvSpPr>
          <p:cNvPr id="213002" name="AutoShape 10"/>
          <p:cNvSpPr>
            <a:spLocks noChangeArrowheads="1"/>
          </p:cNvSpPr>
          <p:nvPr/>
        </p:nvSpPr>
        <p:spPr bwMode="auto">
          <a:xfrm>
            <a:off x="3976688" y="2433638"/>
            <a:ext cx="3124200" cy="836612"/>
          </a:xfrm>
          <a:prstGeom prst="wedgeRectCallout">
            <a:avLst>
              <a:gd name="adj1" fmla="val 343"/>
              <a:gd name="adj2" fmla="val 119894"/>
            </a:avLst>
          </a:prstGeom>
          <a:solidFill>
            <a:srgbClr val="FFFF99"/>
          </a:solidFill>
          <a:ln w="12700">
            <a:solidFill>
              <a:schemeClr val="tx1"/>
            </a:solidFill>
            <a:miter lim="800000"/>
            <a:headEnd/>
            <a:tailEnd/>
          </a:ln>
        </p:spPr>
        <p:txBody>
          <a:bodyPr/>
          <a:lstStyle/>
          <a:p>
            <a:pPr algn="ctr" eaLnBrk="1" hangingPunct="1">
              <a:lnSpc>
                <a:spcPct val="80000"/>
              </a:lnSpc>
            </a:pPr>
            <a:r>
              <a:rPr lang="en-US" sz="3200">
                <a:latin typeface="Calibri" charset="0"/>
                <a:cs typeface="Calibri" charset="0"/>
              </a:rPr>
              <a:t>Missouri became a slave state</a:t>
            </a:r>
          </a:p>
        </p:txBody>
      </p:sp>
      <p:sp>
        <p:nvSpPr>
          <p:cNvPr id="213003" name="AutoShape 11"/>
          <p:cNvSpPr>
            <a:spLocks noChangeArrowheads="1"/>
          </p:cNvSpPr>
          <p:nvPr/>
        </p:nvSpPr>
        <p:spPr bwMode="auto">
          <a:xfrm>
            <a:off x="3944938" y="1143000"/>
            <a:ext cx="3751262" cy="1219200"/>
          </a:xfrm>
          <a:prstGeom prst="wedgeRectCallout">
            <a:avLst>
              <a:gd name="adj1" fmla="val 61519"/>
              <a:gd name="adj2" fmla="val 18954"/>
            </a:avLst>
          </a:prstGeom>
          <a:solidFill>
            <a:srgbClr val="CCFFCC"/>
          </a:solidFill>
          <a:ln w="12700">
            <a:solidFill>
              <a:schemeClr val="tx1"/>
            </a:solidFill>
            <a:miter lim="800000"/>
            <a:headEnd/>
            <a:tailEnd/>
          </a:ln>
        </p:spPr>
        <p:txBody>
          <a:bodyPr/>
          <a:lstStyle/>
          <a:p>
            <a:pPr algn="ctr" eaLnBrk="1" hangingPunct="1">
              <a:lnSpc>
                <a:spcPct val="80000"/>
              </a:lnSpc>
            </a:pPr>
            <a:r>
              <a:rPr lang="en-US" sz="3100">
                <a:latin typeface="Calibri" charset="0"/>
                <a:cs typeface="Calibri" charset="0"/>
              </a:rPr>
              <a:t>Maine broke from Massachusetts and became a free state</a:t>
            </a:r>
          </a:p>
        </p:txBody>
      </p:sp>
      <p:sp>
        <p:nvSpPr>
          <p:cNvPr id="213004" name="AutoShape 12"/>
          <p:cNvSpPr>
            <a:spLocks noChangeArrowheads="1"/>
          </p:cNvSpPr>
          <p:nvPr/>
        </p:nvSpPr>
        <p:spPr bwMode="auto">
          <a:xfrm>
            <a:off x="76200" y="5195888"/>
            <a:ext cx="4800600" cy="1281112"/>
          </a:xfrm>
          <a:prstGeom prst="wedgeRectCallout">
            <a:avLst>
              <a:gd name="adj1" fmla="val 8620"/>
              <a:gd name="adj2" fmla="val 1491"/>
            </a:avLst>
          </a:prstGeom>
          <a:solidFill>
            <a:srgbClr val="CCCCFF"/>
          </a:solidFill>
          <a:ln w="12700">
            <a:solidFill>
              <a:schemeClr val="tx1"/>
            </a:solidFill>
            <a:miter lim="800000"/>
            <a:headEnd/>
            <a:tailEnd/>
          </a:ln>
        </p:spPr>
        <p:txBody>
          <a:bodyPr/>
          <a:lstStyle/>
          <a:p>
            <a:pPr algn="ctr" eaLnBrk="1" hangingPunct="1">
              <a:lnSpc>
                <a:spcPct val="80000"/>
              </a:lnSpc>
            </a:pPr>
            <a:r>
              <a:rPr lang="en-US" sz="3200">
                <a:latin typeface="Calibri" charset="0"/>
                <a:cs typeface="Calibri" charset="0"/>
              </a:rPr>
              <a:t>Slavery was outlawed in </a:t>
            </a:r>
            <a:br>
              <a:rPr lang="en-US" sz="3200">
                <a:latin typeface="Calibri" charset="0"/>
                <a:cs typeface="Calibri" charset="0"/>
              </a:rPr>
            </a:br>
            <a:r>
              <a:rPr lang="en-US" sz="3200">
                <a:latin typeface="Calibri" charset="0"/>
                <a:cs typeface="Calibri" charset="0"/>
              </a:rPr>
              <a:t>all western territories above the latitude of 36°30'</a:t>
            </a:r>
          </a:p>
        </p:txBody>
      </p:sp>
    </p:spTree>
    <p:extLst>
      <p:ext uri="{BB962C8B-B14F-4D97-AF65-F5344CB8AC3E}">
        <p14:creationId xmlns:p14="http://schemas.microsoft.com/office/powerpoint/2010/main" val="4159778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99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300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1300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1300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3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nimBg="1" autoUpdateAnimBg="0"/>
      <p:bldP spid="213001" grpId="0" animBg="1" autoUpdateAnimBg="0"/>
      <p:bldP spid="213002" grpId="0" animBg="1" autoUpdateAnimBg="0"/>
      <p:bldP spid="213003" grpId="0" animBg="1" autoUpdateAnimBg="0"/>
      <p:bldP spid="21300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ages.politico.com/global/2012/05/605_thomas_jefferson_978.jpg"/>
          <p:cNvPicPr>
            <a:picLocks noChangeAspect="1" noChangeArrowheads="1"/>
          </p:cNvPicPr>
          <p:nvPr/>
        </p:nvPicPr>
        <p:blipFill>
          <a:blip r:embed="rId2">
            <a:extLst>
              <a:ext uri="{28A0092B-C50C-407E-A947-70E740481C1C}">
                <a14:useLocalDpi xmlns:a14="http://schemas.microsoft.com/office/drawing/2010/main" val="0"/>
              </a:ext>
            </a:extLst>
          </a:blip>
          <a:srcRect l="10818" t="8705" r="18399" b="19746"/>
          <a:stretch>
            <a:fillRect/>
          </a:stretch>
        </p:blipFill>
        <p:spPr bwMode="auto">
          <a:xfrm>
            <a:off x="381000" y="485774"/>
            <a:ext cx="2784596" cy="347662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Picture 2" descr="http://davidostewart.com/wp-content/uploads/2012/05/James-Madison-president.jpg"/>
          <p:cNvPicPr>
            <a:picLocks noChangeAspect="1" noChangeArrowheads="1"/>
          </p:cNvPicPr>
          <p:nvPr/>
        </p:nvPicPr>
        <p:blipFill>
          <a:blip r:embed="rId3">
            <a:extLst>
              <a:ext uri="{28A0092B-C50C-407E-A947-70E740481C1C}">
                <a14:useLocalDpi xmlns:a14="http://schemas.microsoft.com/office/drawing/2010/main" val="0"/>
              </a:ext>
            </a:extLst>
          </a:blip>
          <a:srcRect l="10077" t="996" r="12671" b="19846"/>
          <a:stretch>
            <a:fillRect/>
          </a:stretch>
        </p:blipFill>
        <p:spPr bwMode="auto">
          <a:xfrm>
            <a:off x="3410853" y="547686"/>
            <a:ext cx="2608947" cy="341471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 name="Picture 4" descr="http://lh6.ggpht.com/_T1DngjUnXyI/TUSU2Ql4x0I/AAAAAAAAACc/hPirf5W8NVU/5.%20James%20Monroe%5b3%5d.jpg"/>
          <p:cNvPicPr>
            <a:picLocks noChangeAspect="1" noChangeArrowheads="1"/>
          </p:cNvPicPr>
          <p:nvPr/>
        </p:nvPicPr>
        <p:blipFill>
          <a:blip r:embed="rId4">
            <a:extLst>
              <a:ext uri="{28A0092B-C50C-407E-A947-70E740481C1C}">
                <a14:useLocalDpi xmlns:a14="http://schemas.microsoft.com/office/drawing/2010/main" val="0"/>
              </a:ext>
            </a:extLst>
          </a:blip>
          <a:srcRect r="24652" b="19769"/>
          <a:stretch>
            <a:fillRect/>
          </a:stretch>
        </p:blipFill>
        <p:spPr bwMode="auto">
          <a:xfrm>
            <a:off x="6281738" y="485774"/>
            <a:ext cx="2595399" cy="347662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4277" name="TextBox 3"/>
          <p:cNvSpPr txBox="1">
            <a:spLocks noChangeArrowheads="1"/>
          </p:cNvSpPr>
          <p:nvPr/>
        </p:nvSpPr>
        <p:spPr bwMode="auto">
          <a:xfrm>
            <a:off x="228600" y="128588"/>
            <a:ext cx="3013075"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pPr>
            <a:r>
              <a:rPr lang="en-US" sz="2400">
                <a:solidFill>
                  <a:srgbClr val="C00000"/>
                </a:solidFill>
                <a:latin typeface="Calibri" charset="0"/>
                <a:cs typeface="Calibri" charset="0"/>
              </a:rPr>
              <a:t>Jefferson (1801-1809)</a:t>
            </a:r>
          </a:p>
        </p:txBody>
      </p:sp>
      <p:sp>
        <p:nvSpPr>
          <p:cNvPr id="54278" name="TextBox 10"/>
          <p:cNvSpPr txBox="1">
            <a:spLocks noChangeArrowheads="1"/>
          </p:cNvSpPr>
          <p:nvPr/>
        </p:nvSpPr>
        <p:spPr bwMode="auto">
          <a:xfrm>
            <a:off x="3124200" y="128588"/>
            <a:ext cx="3013075"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pPr>
            <a:r>
              <a:rPr lang="en-US" sz="2400">
                <a:solidFill>
                  <a:srgbClr val="0000CC"/>
                </a:solidFill>
                <a:latin typeface="Calibri" charset="0"/>
                <a:cs typeface="Calibri" charset="0"/>
              </a:rPr>
              <a:t>Madison (1809-1817)</a:t>
            </a:r>
          </a:p>
        </p:txBody>
      </p:sp>
      <p:sp>
        <p:nvSpPr>
          <p:cNvPr id="54279" name="TextBox 11"/>
          <p:cNvSpPr txBox="1">
            <a:spLocks noChangeArrowheads="1"/>
          </p:cNvSpPr>
          <p:nvPr/>
        </p:nvSpPr>
        <p:spPr bwMode="auto">
          <a:xfrm>
            <a:off x="6054725" y="138113"/>
            <a:ext cx="3013075"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pPr>
            <a:r>
              <a:rPr lang="en-US" sz="2400">
                <a:solidFill>
                  <a:srgbClr val="660066"/>
                </a:solidFill>
                <a:latin typeface="Calibri" charset="0"/>
                <a:cs typeface="Calibri" charset="0"/>
              </a:rPr>
              <a:t>Monroe (1817-1825)</a:t>
            </a:r>
          </a:p>
        </p:txBody>
      </p:sp>
      <p:sp>
        <p:nvSpPr>
          <p:cNvPr id="54280" name="TextBox 4"/>
          <p:cNvSpPr txBox="1">
            <a:spLocks noChangeArrowheads="1"/>
          </p:cNvSpPr>
          <p:nvPr/>
        </p:nvSpPr>
        <p:spPr bwMode="auto">
          <a:xfrm>
            <a:off x="381000" y="3954463"/>
            <a:ext cx="8651875" cy="2293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spcAft>
                <a:spcPts val="900"/>
              </a:spcAft>
            </a:pPr>
            <a:r>
              <a:rPr lang="en-US" sz="3200">
                <a:solidFill>
                  <a:srgbClr val="C00000"/>
                </a:solidFill>
                <a:latin typeface="Calibri" charset="0"/>
                <a:cs typeface="Calibri" charset="0"/>
              </a:rPr>
              <a:t>For each president, provide a list </a:t>
            </a:r>
            <a:br>
              <a:rPr lang="en-US" sz="3200">
                <a:solidFill>
                  <a:srgbClr val="C00000"/>
                </a:solidFill>
                <a:latin typeface="Calibri" charset="0"/>
                <a:cs typeface="Calibri" charset="0"/>
              </a:rPr>
            </a:br>
            <a:r>
              <a:rPr lang="en-US" sz="3200">
                <a:solidFill>
                  <a:srgbClr val="C00000"/>
                </a:solidFill>
                <a:latin typeface="Calibri" charset="0"/>
                <a:cs typeface="Calibri" charset="0"/>
              </a:rPr>
              <a:t>of achievements and failures</a:t>
            </a:r>
          </a:p>
          <a:p>
            <a:pPr algn="ctr">
              <a:lnSpc>
                <a:spcPct val="80000"/>
              </a:lnSpc>
              <a:spcAft>
                <a:spcPts val="900"/>
              </a:spcAft>
            </a:pPr>
            <a:r>
              <a:rPr lang="en-US" sz="3200">
                <a:solidFill>
                  <a:srgbClr val="0000CC"/>
                </a:solidFill>
                <a:latin typeface="Calibri" charset="0"/>
                <a:cs typeface="Calibri" charset="0"/>
              </a:rPr>
              <a:t>Rank order the </a:t>
            </a:r>
            <a:r>
              <a:rPr lang="ja-JP" altLang="en-US" sz="3200">
                <a:solidFill>
                  <a:srgbClr val="0000CC"/>
                </a:solidFill>
                <a:latin typeface="Calibri" charset="0"/>
                <a:cs typeface="Calibri" charset="0"/>
              </a:rPr>
              <a:t>“</a:t>
            </a:r>
            <a:r>
              <a:rPr lang="en-US" sz="3200">
                <a:solidFill>
                  <a:srgbClr val="0000CC"/>
                </a:solidFill>
                <a:latin typeface="Calibri" charset="0"/>
                <a:cs typeface="Calibri" charset="0"/>
              </a:rPr>
              <a:t>success</a:t>
            </a:r>
            <a:r>
              <a:rPr lang="ja-JP" altLang="en-US" sz="3200">
                <a:solidFill>
                  <a:srgbClr val="0000CC"/>
                </a:solidFill>
                <a:latin typeface="Calibri" charset="0"/>
                <a:cs typeface="Calibri" charset="0"/>
              </a:rPr>
              <a:t>”</a:t>
            </a:r>
            <a:r>
              <a:rPr lang="en-US" sz="3200">
                <a:solidFill>
                  <a:srgbClr val="0000CC"/>
                </a:solidFill>
                <a:latin typeface="Calibri" charset="0"/>
                <a:cs typeface="Calibri" charset="0"/>
              </a:rPr>
              <a:t> of the Republican presidents: Jefferson, Madison, and Monroe</a:t>
            </a:r>
          </a:p>
          <a:p>
            <a:pPr algn="ctr">
              <a:lnSpc>
                <a:spcPct val="80000"/>
              </a:lnSpc>
              <a:spcAft>
                <a:spcPts val="900"/>
              </a:spcAft>
            </a:pPr>
            <a:r>
              <a:rPr lang="en-US" sz="3200">
                <a:solidFill>
                  <a:srgbClr val="660066"/>
                </a:solidFill>
                <a:latin typeface="Calibri" charset="0"/>
                <a:cs typeface="Calibri" charset="0"/>
              </a:rPr>
              <a:t>Be ready to share your answers </a:t>
            </a:r>
          </a:p>
        </p:txBody>
      </p:sp>
    </p:spTree>
    <p:extLst>
      <p:ext uri="{BB962C8B-B14F-4D97-AF65-F5344CB8AC3E}">
        <p14:creationId xmlns:p14="http://schemas.microsoft.com/office/powerpoint/2010/main" val="127476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76200" y="152400"/>
            <a:ext cx="6553200" cy="847725"/>
          </a:xfrm>
          <a:prstGeom prst="rect">
            <a:avLst/>
          </a:prstGeom>
          <a:solidFill>
            <a:srgbClr val="FFCCFF"/>
          </a:solidFill>
          <a:ln w="12700">
            <a:solidFill>
              <a:schemeClr val="tx1"/>
            </a:solidFill>
            <a:miter lim="800000"/>
            <a:headEnd/>
            <a:tailEnd/>
          </a:ln>
        </p:spPr>
        <p:txBody>
          <a:bodyPr>
            <a:spAutoFit/>
          </a:bodyPr>
          <a:lstStyle/>
          <a:p>
            <a:pPr algn="ctr">
              <a:lnSpc>
                <a:spcPct val="75000"/>
              </a:lnSpc>
            </a:pPr>
            <a:r>
              <a:rPr lang="en-US" sz="3200">
                <a:latin typeface="Calibri" charset="0"/>
                <a:cs typeface="Calibri" charset="0"/>
              </a:rPr>
              <a:t>James Monroe was overwhelmingly elected president in 1816 and 1820</a:t>
            </a:r>
          </a:p>
        </p:txBody>
      </p:sp>
      <p:sp>
        <p:nvSpPr>
          <p:cNvPr id="40963" name="Rectangle 13"/>
          <p:cNvSpPr>
            <a:spLocks noChangeArrowheads="1"/>
          </p:cNvSpPr>
          <p:nvPr/>
        </p:nvSpPr>
        <p:spPr bwMode="auto">
          <a:xfrm>
            <a:off x="76200" y="1173163"/>
            <a:ext cx="6553200" cy="1570037"/>
          </a:xfrm>
          <a:prstGeom prst="rect">
            <a:avLst/>
          </a:prstGeom>
          <a:solidFill>
            <a:srgbClr val="CCFFCC"/>
          </a:solidFill>
          <a:ln w="12700">
            <a:solidFill>
              <a:schemeClr val="tx1"/>
            </a:solidFill>
            <a:miter lim="800000"/>
            <a:headEnd/>
            <a:tailEnd/>
          </a:ln>
        </p:spPr>
        <p:txBody>
          <a:bodyPr>
            <a:spAutoFit/>
          </a:bodyPr>
          <a:lstStyle/>
          <a:p>
            <a:pPr marL="0" lvl="1" algn="ctr">
              <a:lnSpc>
                <a:spcPct val="75000"/>
              </a:lnSpc>
            </a:pPr>
            <a:r>
              <a:rPr lang="en-US" sz="3200">
                <a:latin typeface="Calibri" charset="0"/>
                <a:cs typeface="Calibri" charset="0"/>
              </a:rPr>
              <a:t>Monroe</a:t>
            </a:r>
            <a:r>
              <a:rPr lang="ja-JP" altLang="en-US" sz="3200">
                <a:latin typeface="Calibri" charset="0"/>
                <a:cs typeface="Calibri" charset="0"/>
              </a:rPr>
              <a:t>’</a:t>
            </a:r>
            <a:r>
              <a:rPr lang="en-US" sz="3200">
                <a:latin typeface="Calibri" charset="0"/>
                <a:cs typeface="Calibri" charset="0"/>
              </a:rPr>
              <a:t>s presidency began during </a:t>
            </a:r>
            <a:br>
              <a:rPr lang="en-US" sz="3200">
                <a:latin typeface="Calibri" charset="0"/>
                <a:cs typeface="Calibri" charset="0"/>
              </a:rPr>
            </a:br>
            <a:r>
              <a:rPr lang="en-US" sz="3200">
                <a:latin typeface="Calibri" charset="0"/>
                <a:cs typeface="Calibri" charset="0"/>
              </a:rPr>
              <a:t>an era of increased nationalism </a:t>
            </a:r>
            <a:br>
              <a:rPr lang="en-US" sz="3200">
                <a:latin typeface="Calibri" charset="0"/>
                <a:cs typeface="Calibri" charset="0"/>
              </a:rPr>
            </a:br>
            <a:r>
              <a:rPr lang="en-US" sz="3200">
                <a:latin typeface="Calibri" charset="0"/>
                <a:cs typeface="Calibri" charset="0"/>
              </a:rPr>
              <a:t>after the War of 1812 known as the </a:t>
            </a:r>
            <a:r>
              <a:rPr lang="ja-JP" altLang="en-US" sz="3200">
                <a:latin typeface="Calibri" charset="0"/>
                <a:cs typeface="Calibri" charset="0"/>
              </a:rPr>
              <a:t>“</a:t>
            </a:r>
            <a:r>
              <a:rPr lang="en-US" sz="3200">
                <a:latin typeface="Calibri" charset="0"/>
                <a:cs typeface="Calibri" charset="0"/>
              </a:rPr>
              <a:t>Era of Good Feelings</a:t>
            </a:r>
            <a:r>
              <a:rPr lang="ja-JP" altLang="en-US" sz="3200">
                <a:latin typeface="Calibri" charset="0"/>
                <a:cs typeface="Calibri" charset="0"/>
              </a:rPr>
              <a:t>”</a:t>
            </a:r>
            <a:r>
              <a:rPr lang="en-US" sz="3200">
                <a:latin typeface="Calibri" charset="0"/>
                <a:cs typeface="Calibri" charset="0"/>
              </a:rPr>
              <a:t> (1815-1825)</a:t>
            </a:r>
          </a:p>
        </p:txBody>
      </p:sp>
      <p:pic>
        <p:nvPicPr>
          <p:cNvPr id="40964" name="Picture 5" descr="ElectoralCollege1816-Large"/>
          <p:cNvPicPr>
            <a:picLocks noChangeAspect="1" noChangeArrowheads="1"/>
          </p:cNvPicPr>
          <p:nvPr/>
        </p:nvPicPr>
        <p:blipFill>
          <a:blip r:embed="rId2">
            <a:extLst>
              <a:ext uri="{28A0092B-C50C-407E-A947-70E740481C1C}">
                <a14:useLocalDpi xmlns:a14="http://schemas.microsoft.com/office/drawing/2010/main" val="0"/>
              </a:ext>
            </a:extLst>
          </a:blip>
          <a:srcRect l="13412"/>
          <a:stretch>
            <a:fillRect/>
          </a:stretch>
        </p:blipFill>
        <p:spPr bwMode="auto">
          <a:xfrm>
            <a:off x="0" y="2971800"/>
            <a:ext cx="4486275"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40965" name="Picture 7" descr="ElectoralCollege1820-Large"/>
          <p:cNvPicPr>
            <a:picLocks noChangeAspect="1" noChangeArrowheads="1"/>
          </p:cNvPicPr>
          <p:nvPr/>
        </p:nvPicPr>
        <p:blipFill>
          <a:blip r:embed="rId3">
            <a:extLst>
              <a:ext uri="{28A0092B-C50C-407E-A947-70E740481C1C}">
                <a14:useLocalDpi xmlns:a14="http://schemas.microsoft.com/office/drawing/2010/main" val="0"/>
              </a:ext>
            </a:extLst>
          </a:blip>
          <a:srcRect l="12930"/>
          <a:stretch>
            <a:fillRect/>
          </a:stretch>
        </p:blipFill>
        <p:spPr bwMode="auto">
          <a:xfrm>
            <a:off x="4632325" y="2971800"/>
            <a:ext cx="4511675"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40966" name="Picture 4" descr="http://lh6.ggpht.com/_T1DngjUnXyI/TUSU2Ql4x0I/AAAAAAAAACc/hPirf5W8NVU/5.%20James%20Monroe%5b3%5d.jpg"/>
          <p:cNvPicPr>
            <a:picLocks noChangeAspect="1" noChangeArrowheads="1"/>
          </p:cNvPicPr>
          <p:nvPr/>
        </p:nvPicPr>
        <p:blipFill>
          <a:blip r:embed="rId4">
            <a:extLst>
              <a:ext uri="{28A0092B-C50C-407E-A947-70E740481C1C}">
                <a14:useLocalDpi xmlns:a14="http://schemas.microsoft.com/office/drawing/2010/main" val="0"/>
              </a:ext>
            </a:extLst>
          </a:blip>
          <a:srcRect r="24652" b="25748"/>
          <a:stretch>
            <a:fillRect/>
          </a:stretch>
        </p:blipFill>
        <p:spPr bwMode="auto">
          <a:xfrm>
            <a:off x="6732588" y="76200"/>
            <a:ext cx="2335212"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Tree>
    <p:extLst>
      <p:ext uri="{BB962C8B-B14F-4D97-AF65-F5344CB8AC3E}">
        <p14:creationId xmlns:p14="http://schemas.microsoft.com/office/powerpoint/2010/main" val="410371200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81000" y="111125"/>
            <a:ext cx="8534400" cy="879475"/>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a:lnSpc>
                <a:spcPct val="80000"/>
              </a:lnSpc>
            </a:pPr>
            <a:r>
              <a:rPr lang="en-US" sz="3200">
                <a:latin typeface="Calibri" charset="0"/>
                <a:cs typeface="Calibri" charset="0"/>
              </a:rPr>
              <a:t>Monroe</a:t>
            </a:r>
            <a:r>
              <a:rPr lang="ja-JP" altLang="en-US" sz="3200">
                <a:latin typeface="Calibri" charset="0"/>
                <a:cs typeface="Calibri" charset="0"/>
              </a:rPr>
              <a:t>’</a:t>
            </a:r>
            <a:r>
              <a:rPr lang="en-US" sz="3200">
                <a:latin typeface="Calibri" charset="0"/>
                <a:cs typeface="Calibri" charset="0"/>
              </a:rPr>
              <a:t>s goals as president were to promote national unity and America</a:t>
            </a:r>
            <a:r>
              <a:rPr lang="ja-JP" altLang="en-US" sz="3200">
                <a:latin typeface="Calibri" charset="0"/>
                <a:cs typeface="Calibri" charset="0"/>
              </a:rPr>
              <a:t>’</a:t>
            </a:r>
            <a:r>
              <a:rPr lang="en-US" sz="3200">
                <a:latin typeface="Calibri" charset="0"/>
                <a:cs typeface="Calibri" charset="0"/>
              </a:rPr>
              <a:t>s place the world</a:t>
            </a:r>
          </a:p>
        </p:txBody>
      </p:sp>
      <p:cxnSp>
        <p:nvCxnSpPr>
          <p:cNvPr id="11" name="Straight Arrow Connector 10"/>
          <p:cNvCxnSpPr>
            <a:cxnSpLocks noChangeShapeType="1"/>
          </p:cNvCxnSpPr>
          <p:nvPr/>
        </p:nvCxnSpPr>
        <p:spPr bwMode="auto">
          <a:xfrm>
            <a:off x="76200" y="4502150"/>
            <a:ext cx="8991600" cy="0"/>
          </a:xfrm>
          <a:prstGeom prst="straightConnector1">
            <a:avLst/>
          </a:prstGeom>
          <a:noFill/>
          <a:ln w="76200">
            <a:solidFill>
              <a:srgbClr val="2D5CB9"/>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pic>
        <p:nvPicPr>
          <p:cNvPr id="41988" name="Picture 5" descr="Image:George Washington 1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32225"/>
            <a:ext cx="1014413" cy="133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6" descr="http://upload.wikimedia.org/wikipedia/commons/4/44/JohnAdams_2nd_US_President.jpg"/>
          <p:cNvPicPr>
            <a:picLocks noChangeAspect="1" noChangeArrowheads="1"/>
          </p:cNvPicPr>
          <p:nvPr/>
        </p:nvPicPr>
        <p:blipFill>
          <a:blip r:embed="rId3">
            <a:extLst>
              <a:ext uri="{28A0092B-C50C-407E-A947-70E740481C1C}">
                <a14:useLocalDpi xmlns:a14="http://schemas.microsoft.com/office/drawing/2010/main" val="0"/>
              </a:ext>
            </a:extLst>
          </a:blip>
          <a:srcRect l="22186" t="10583" r="11772" b="21300"/>
          <a:stretch>
            <a:fillRect/>
          </a:stretch>
        </p:blipFill>
        <p:spPr bwMode="auto">
          <a:xfrm>
            <a:off x="1600200" y="3832225"/>
            <a:ext cx="1073150" cy="135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0" name="Picture 2" descr="http://images.politico.com/global/2012/05/605_thomas_jefferson_978.jpg"/>
          <p:cNvPicPr>
            <a:picLocks noChangeAspect="1" noChangeArrowheads="1"/>
          </p:cNvPicPr>
          <p:nvPr/>
        </p:nvPicPr>
        <p:blipFill>
          <a:blip r:embed="rId4">
            <a:extLst>
              <a:ext uri="{28A0092B-C50C-407E-A947-70E740481C1C}">
                <a14:useLocalDpi xmlns:a14="http://schemas.microsoft.com/office/drawing/2010/main" val="0"/>
              </a:ext>
            </a:extLst>
          </a:blip>
          <a:srcRect l="10818" t="8705" r="18399" b="19746"/>
          <a:stretch>
            <a:fillRect/>
          </a:stretch>
        </p:blipFill>
        <p:spPr bwMode="auto">
          <a:xfrm>
            <a:off x="2819400" y="3848100"/>
            <a:ext cx="1073150" cy="133985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1991" name="Picture 2" descr="http://davidostewart.com/wp-content/uploads/2012/05/James-Madison-president.jpg"/>
          <p:cNvPicPr>
            <a:picLocks noChangeAspect="1" noChangeArrowheads="1"/>
          </p:cNvPicPr>
          <p:nvPr/>
        </p:nvPicPr>
        <p:blipFill>
          <a:blip r:embed="rId5">
            <a:extLst>
              <a:ext uri="{28A0092B-C50C-407E-A947-70E740481C1C}">
                <a14:useLocalDpi xmlns:a14="http://schemas.microsoft.com/office/drawing/2010/main" val="0"/>
              </a:ext>
            </a:extLst>
          </a:blip>
          <a:srcRect l="10077" t="996" r="12671" b="19846"/>
          <a:stretch>
            <a:fillRect/>
          </a:stretch>
        </p:blipFill>
        <p:spPr bwMode="auto">
          <a:xfrm>
            <a:off x="4046538" y="3832225"/>
            <a:ext cx="1058862" cy="1385888"/>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1992" name="Picture 4" descr="http://lh6.ggpht.com/_T1DngjUnXyI/TUSU2Ql4x0I/AAAAAAAAACc/hPirf5W8NVU/5.%20James%20Monroe%5b3%5d.jpg"/>
          <p:cNvPicPr>
            <a:picLocks noChangeAspect="1" noChangeArrowheads="1"/>
          </p:cNvPicPr>
          <p:nvPr/>
        </p:nvPicPr>
        <p:blipFill>
          <a:blip r:embed="rId6">
            <a:extLst>
              <a:ext uri="{28A0092B-C50C-407E-A947-70E740481C1C}">
                <a14:useLocalDpi xmlns:a14="http://schemas.microsoft.com/office/drawing/2010/main" val="0"/>
              </a:ext>
            </a:extLst>
          </a:blip>
          <a:srcRect r="24652" b="19769"/>
          <a:stretch>
            <a:fillRect/>
          </a:stretch>
        </p:blipFill>
        <p:spPr bwMode="auto">
          <a:xfrm>
            <a:off x="5257800" y="3816350"/>
            <a:ext cx="1023938" cy="137160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1993" name="Picture 6" descr="File:John Quincy Adams by George Caleb Bingham (detail), c. 1850 after 1844 original - DSC0323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8425" y="3810000"/>
            <a:ext cx="1019175" cy="1360488"/>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1994" name="Picture 8" descr="File:Andrew Jackson.jpg"/>
          <p:cNvPicPr>
            <a:picLocks noChangeAspect="1" noChangeArrowheads="1"/>
          </p:cNvPicPr>
          <p:nvPr/>
        </p:nvPicPr>
        <p:blipFill>
          <a:blip r:embed="rId8">
            <a:extLst>
              <a:ext uri="{28A0092B-C50C-407E-A947-70E740481C1C}">
                <a14:useLocalDpi xmlns:a14="http://schemas.microsoft.com/office/drawing/2010/main" val="0"/>
              </a:ext>
            </a:extLst>
          </a:blip>
          <a:srcRect l="10114" r="6250" b="6311"/>
          <a:stretch>
            <a:fillRect/>
          </a:stretch>
        </p:blipFill>
        <p:spPr bwMode="auto">
          <a:xfrm>
            <a:off x="7620000" y="3786188"/>
            <a:ext cx="1019175"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5" name="TextBox 17"/>
          <p:cNvSpPr txBox="1">
            <a:spLocks noChangeArrowheads="1"/>
          </p:cNvSpPr>
          <p:nvPr/>
        </p:nvSpPr>
        <p:spPr bwMode="auto">
          <a:xfrm>
            <a:off x="381000" y="2825750"/>
            <a:ext cx="1371600"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0000CC"/>
                </a:solidFill>
                <a:latin typeface="Calibri" charset="0"/>
                <a:cs typeface="Calibri" charset="0"/>
              </a:rPr>
              <a:t>8</a:t>
            </a:r>
            <a:r>
              <a:rPr lang="en-US" sz="2000">
                <a:solidFill>
                  <a:srgbClr val="0000CC"/>
                </a:solidFill>
                <a:latin typeface="Calibri" charset="0"/>
                <a:cs typeface="Calibri" charset="0"/>
              </a:rPr>
              <a:t> </a:t>
            </a:r>
            <a:r>
              <a:rPr lang="en-US" sz="3200">
                <a:solidFill>
                  <a:srgbClr val="0000CC"/>
                </a:solidFill>
                <a:latin typeface="Calibri" charset="0"/>
                <a:cs typeface="Calibri" charset="0"/>
              </a:rPr>
              <a:t>yrs</a:t>
            </a:r>
          </a:p>
          <a:p>
            <a:pPr algn="ctr">
              <a:lnSpc>
                <a:spcPct val="80000"/>
              </a:lnSpc>
            </a:pPr>
            <a:r>
              <a:rPr lang="en-US" sz="1600">
                <a:solidFill>
                  <a:srgbClr val="0000CC"/>
                </a:solidFill>
                <a:latin typeface="Calibri" charset="0"/>
                <a:cs typeface="Calibri" charset="0"/>
              </a:rPr>
              <a:t>George Washington</a:t>
            </a:r>
          </a:p>
          <a:p>
            <a:pPr algn="ctr">
              <a:lnSpc>
                <a:spcPct val="80000"/>
              </a:lnSpc>
            </a:pPr>
            <a:r>
              <a:rPr lang="en-US" sz="1600">
                <a:solidFill>
                  <a:srgbClr val="0000CC"/>
                </a:solidFill>
                <a:latin typeface="Calibri" charset="0"/>
                <a:cs typeface="Calibri" charset="0"/>
              </a:rPr>
              <a:t>(1789-1797)</a:t>
            </a:r>
          </a:p>
        </p:txBody>
      </p:sp>
      <p:sp>
        <p:nvSpPr>
          <p:cNvPr id="41996" name="TextBox 22"/>
          <p:cNvSpPr txBox="1">
            <a:spLocks noChangeArrowheads="1"/>
          </p:cNvSpPr>
          <p:nvPr/>
        </p:nvSpPr>
        <p:spPr bwMode="auto">
          <a:xfrm>
            <a:off x="1524000" y="2819400"/>
            <a:ext cx="12192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0000CC"/>
                </a:solidFill>
                <a:latin typeface="Calibri" charset="0"/>
                <a:cs typeface="Calibri" charset="0"/>
              </a:rPr>
              <a:t>4</a:t>
            </a:r>
            <a:r>
              <a:rPr lang="en-US" sz="2000">
                <a:solidFill>
                  <a:srgbClr val="0000CC"/>
                </a:solidFill>
                <a:latin typeface="Calibri" charset="0"/>
                <a:cs typeface="Calibri" charset="0"/>
              </a:rPr>
              <a:t> </a:t>
            </a:r>
            <a:r>
              <a:rPr lang="en-US" sz="3200">
                <a:solidFill>
                  <a:srgbClr val="0000CC"/>
                </a:solidFill>
                <a:latin typeface="Calibri" charset="0"/>
                <a:cs typeface="Calibri" charset="0"/>
              </a:rPr>
              <a:t>yrs</a:t>
            </a:r>
          </a:p>
          <a:p>
            <a:pPr algn="ctr">
              <a:lnSpc>
                <a:spcPct val="80000"/>
              </a:lnSpc>
            </a:pPr>
            <a:r>
              <a:rPr lang="en-US" sz="1600">
                <a:solidFill>
                  <a:srgbClr val="0000CC"/>
                </a:solidFill>
                <a:latin typeface="Calibri" charset="0"/>
                <a:cs typeface="Calibri" charset="0"/>
              </a:rPr>
              <a:t>John </a:t>
            </a:r>
            <a:br>
              <a:rPr lang="en-US" sz="1600">
                <a:solidFill>
                  <a:srgbClr val="0000CC"/>
                </a:solidFill>
                <a:latin typeface="Calibri" charset="0"/>
                <a:cs typeface="Calibri" charset="0"/>
              </a:rPr>
            </a:br>
            <a:r>
              <a:rPr lang="en-US" sz="1600">
                <a:solidFill>
                  <a:srgbClr val="0000CC"/>
                </a:solidFill>
                <a:latin typeface="Calibri" charset="0"/>
                <a:cs typeface="Calibri" charset="0"/>
              </a:rPr>
              <a:t>Adams</a:t>
            </a:r>
          </a:p>
          <a:p>
            <a:pPr algn="ctr">
              <a:lnSpc>
                <a:spcPct val="80000"/>
              </a:lnSpc>
            </a:pPr>
            <a:r>
              <a:rPr lang="en-US" sz="1600">
                <a:solidFill>
                  <a:srgbClr val="0000CC"/>
                </a:solidFill>
                <a:latin typeface="Calibri" charset="0"/>
                <a:cs typeface="Calibri" charset="0"/>
              </a:rPr>
              <a:t>(1797-1801)</a:t>
            </a:r>
          </a:p>
        </p:txBody>
      </p:sp>
      <p:sp>
        <p:nvSpPr>
          <p:cNvPr id="41997" name="TextBox 23"/>
          <p:cNvSpPr txBox="1">
            <a:spLocks noChangeArrowheads="1"/>
          </p:cNvSpPr>
          <p:nvPr/>
        </p:nvSpPr>
        <p:spPr bwMode="auto">
          <a:xfrm>
            <a:off x="2743200" y="2825750"/>
            <a:ext cx="1295400"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8</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Thomas </a:t>
            </a:r>
            <a:br>
              <a:rPr lang="en-US" sz="1600">
                <a:solidFill>
                  <a:srgbClr val="C00000"/>
                </a:solidFill>
                <a:latin typeface="Calibri" charset="0"/>
                <a:cs typeface="Calibri" charset="0"/>
              </a:rPr>
            </a:br>
            <a:r>
              <a:rPr lang="en-US" sz="1600">
                <a:solidFill>
                  <a:srgbClr val="C00000"/>
                </a:solidFill>
                <a:latin typeface="Calibri" charset="0"/>
                <a:cs typeface="Calibri" charset="0"/>
              </a:rPr>
              <a:t>Jefferson</a:t>
            </a:r>
          </a:p>
          <a:p>
            <a:pPr algn="ctr">
              <a:lnSpc>
                <a:spcPct val="80000"/>
              </a:lnSpc>
            </a:pPr>
            <a:r>
              <a:rPr lang="en-US" sz="1600">
                <a:solidFill>
                  <a:srgbClr val="C00000"/>
                </a:solidFill>
                <a:latin typeface="Calibri" charset="0"/>
                <a:cs typeface="Calibri" charset="0"/>
              </a:rPr>
              <a:t>(1801-1809)</a:t>
            </a:r>
          </a:p>
        </p:txBody>
      </p:sp>
      <p:sp>
        <p:nvSpPr>
          <p:cNvPr id="41998" name="TextBox 24"/>
          <p:cNvSpPr txBox="1">
            <a:spLocks noChangeArrowheads="1"/>
          </p:cNvSpPr>
          <p:nvPr/>
        </p:nvSpPr>
        <p:spPr bwMode="auto">
          <a:xfrm>
            <a:off x="3917950" y="2825750"/>
            <a:ext cx="1339850"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8</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James </a:t>
            </a:r>
          </a:p>
          <a:p>
            <a:pPr algn="ctr">
              <a:lnSpc>
                <a:spcPct val="80000"/>
              </a:lnSpc>
            </a:pPr>
            <a:r>
              <a:rPr lang="en-US" sz="1600">
                <a:solidFill>
                  <a:srgbClr val="C00000"/>
                </a:solidFill>
                <a:latin typeface="Calibri" charset="0"/>
                <a:cs typeface="Calibri" charset="0"/>
              </a:rPr>
              <a:t>Madison</a:t>
            </a:r>
          </a:p>
          <a:p>
            <a:pPr algn="ctr">
              <a:lnSpc>
                <a:spcPct val="80000"/>
              </a:lnSpc>
            </a:pPr>
            <a:r>
              <a:rPr lang="en-US" sz="1600">
                <a:solidFill>
                  <a:srgbClr val="C00000"/>
                </a:solidFill>
                <a:latin typeface="Calibri" charset="0"/>
                <a:cs typeface="Calibri" charset="0"/>
              </a:rPr>
              <a:t>(1809-1817)</a:t>
            </a:r>
            <a:endParaRPr lang="en-US" sz="1200">
              <a:solidFill>
                <a:srgbClr val="C00000"/>
              </a:solidFill>
              <a:latin typeface="Calibri" charset="0"/>
              <a:cs typeface="Calibri" charset="0"/>
            </a:endParaRPr>
          </a:p>
        </p:txBody>
      </p:sp>
      <p:sp>
        <p:nvSpPr>
          <p:cNvPr id="41999" name="TextBox 25"/>
          <p:cNvSpPr txBox="1">
            <a:spLocks noChangeArrowheads="1"/>
          </p:cNvSpPr>
          <p:nvPr/>
        </p:nvSpPr>
        <p:spPr bwMode="auto">
          <a:xfrm>
            <a:off x="5181600" y="2825750"/>
            <a:ext cx="1214438"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8</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James</a:t>
            </a:r>
            <a:br>
              <a:rPr lang="en-US" sz="1600">
                <a:solidFill>
                  <a:srgbClr val="C00000"/>
                </a:solidFill>
                <a:latin typeface="Calibri" charset="0"/>
                <a:cs typeface="Calibri" charset="0"/>
              </a:rPr>
            </a:br>
            <a:r>
              <a:rPr lang="en-US" sz="1600">
                <a:solidFill>
                  <a:srgbClr val="C00000"/>
                </a:solidFill>
                <a:latin typeface="Calibri" charset="0"/>
                <a:cs typeface="Calibri" charset="0"/>
              </a:rPr>
              <a:t>Monroe </a:t>
            </a:r>
          </a:p>
          <a:p>
            <a:pPr algn="ctr">
              <a:lnSpc>
                <a:spcPct val="80000"/>
              </a:lnSpc>
            </a:pPr>
            <a:r>
              <a:rPr lang="en-US" sz="1600">
                <a:solidFill>
                  <a:srgbClr val="C00000"/>
                </a:solidFill>
                <a:latin typeface="Calibri" charset="0"/>
                <a:cs typeface="Calibri" charset="0"/>
              </a:rPr>
              <a:t>(1817-1825)</a:t>
            </a:r>
          </a:p>
        </p:txBody>
      </p:sp>
      <p:sp>
        <p:nvSpPr>
          <p:cNvPr id="42000" name="TextBox 26"/>
          <p:cNvSpPr txBox="1">
            <a:spLocks noChangeArrowheads="1"/>
          </p:cNvSpPr>
          <p:nvPr/>
        </p:nvSpPr>
        <p:spPr bwMode="auto">
          <a:xfrm>
            <a:off x="6281738" y="2825750"/>
            <a:ext cx="1338262"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4</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John Quincy</a:t>
            </a:r>
            <a:br>
              <a:rPr lang="en-US" sz="1600">
                <a:solidFill>
                  <a:srgbClr val="C00000"/>
                </a:solidFill>
                <a:latin typeface="Calibri" charset="0"/>
                <a:cs typeface="Calibri" charset="0"/>
              </a:rPr>
            </a:br>
            <a:r>
              <a:rPr lang="en-US" sz="1600">
                <a:solidFill>
                  <a:srgbClr val="C00000"/>
                </a:solidFill>
                <a:latin typeface="Calibri" charset="0"/>
                <a:cs typeface="Calibri" charset="0"/>
              </a:rPr>
              <a:t>Adams </a:t>
            </a:r>
          </a:p>
          <a:p>
            <a:pPr algn="ctr">
              <a:lnSpc>
                <a:spcPct val="80000"/>
              </a:lnSpc>
            </a:pPr>
            <a:r>
              <a:rPr lang="en-US" sz="1600">
                <a:solidFill>
                  <a:srgbClr val="C00000"/>
                </a:solidFill>
                <a:latin typeface="Calibri" charset="0"/>
                <a:cs typeface="Calibri" charset="0"/>
              </a:rPr>
              <a:t>(1825-1829)</a:t>
            </a:r>
          </a:p>
        </p:txBody>
      </p:sp>
      <p:sp>
        <p:nvSpPr>
          <p:cNvPr id="42001" name="TextBox 27"/>
          <p:cNvSpPr txBox="1">
            <a:spLocks noChangeArrowheads="1"/>
          </p:cNvSpPr>
          <p:nvPr/>
        </p:nvSpPr>
        <p:spPr bwMode="auto">
          <a:xfrm>
            <a:off x="7467600" y="2825750"/>
            <a:ext cx="1295400"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006600"/>
                </a:solidFill>
                <a:latin typeface="Calibri" charset="0"/>
                <a:cs typeface="Calibri" charset="0"/>
              </a:rPr>
              <a:t>8</a:t>
            </a:r>
            <a:r>
              <a:rPr lang="en-US" sz="2000">
                <a:solidFill>
                  <a:srgbClr val="006600"/>
                </a:solidFill>
                <a:latin typeface="Calibri" charset="0"/>
                <a:cs typeface="Calibri" charset="0"/>
              </a:rPr>
              <a:t> </a:t>
            </a:r>
            <a:r>
              <a:rPr lang="en-US" sz="3200">
                <a:solidFill>
                  <a:srgbClr val="006600"/>
                </a:solidFill>
                <a:latin typeface="Calibri" charset="0"/>
                <a:cs typeface="Calibri" charset="0"/>
              </a:rPr>
              <a:t>yrs</a:t>
            </a:r>
          </a:p>
          <a:p>
            <a:pPr algn="ctr">
              <a:lnSpc>
                <a:spcPct val="80000"/>
              </a:lnSpc>
            </a:pPr>
            <a:r>
              <a:rPr lang="en-US" sz="1600">
                <a:solidFill>
                  <a:srgbClr val="006600"/>
                </a:solidFill>
                <a:latin typeface="Calibri" charset="0"/>
                <a:cs typeface="Calibri" charset="0"/>
              </a:rPr>
              <a:t>Andrew Jackson </a:t>
            </a:r>
          </a:p>
          <a:p>
            <a:pPr algn="ctr">
              <a:lnSpc>
                <a:spcPct val="80000"/>
              </a:lnSpc>
            </a:pPr>
            <a:r>
              <a:rPr lang="en-US" sz="1600">
                <a:solidFill>
                  <a:srgbClr val="006600"/>
                </a:solidFill>
                <a:latin typeface="Calibri" charset="0"/>
                <a:cs typeface="Calibri" charset="0"/>
              </a:rPr>
              <a:t>(1829-1837)</a:t>
            </a:r>
          </a:p>
        </p:txBody>
      </p:sp>
      <p:sp>
        <p:nvSpPr>
          <p:cNvPr id="42002" name="Right Brace 19"/>
          <p:cNvSpPr>
            <a:spLocks/>
          </p:cNvSpPr>
          <p:nvPr/>
        </p:nvSpPr>
        <p:spPr bwMode="auto">
          <a:xfrm rot="5400000">
            <a:off x="1441450" y="4337050"/>
            <a:ext cx="323850" cy="2139950"/>
          </a:xfrm>
          <a:prstGeom prst="rightBrace">
            <a:avLst>
              <a:gd name="adj1" fmla="val 42309"/>
              <a:gd name="adj2" fmla="val 49458"/>
            </a:avLst>
          </a:prstGeom>
          <a:noFill/>
          <a:ln w="28575">
            <a:solidFill>
              <a:srgbClr val="0000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003" name="Right Brace 30"/>
          <p:cNvSpPr>
            <a:spLocks/>
          </p:cNvSpPr>
          <p:nvPr/>
        </p:nvSpPr>
        <p:spPr bwMode="auto">
          <a:xfrm rot="5400000">
            <a:off x="4981575" y="3082925"/>
            <a:ext cx="323850" cy="4648200"/>
          </a:xfrm>
          <a:prstGeom prst="rightBrace">
            <a:avLst>
              <a:gd name="adj1" fmla="val 42328"/>
              <a:gd name="adj2" fmla="val 49458"/>
            </a:avLst>
          </a:prstGeom>
          <a:noFill/>
          <a:ln w="285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42004" name="Straight Arrow Connector 80902"/>
          <p:cNvCxnSpPr>
            <a:cxnSpLocks noChangeShapeType="1"/>
          </p:cNvCxnSpPr>
          <p:nvPr/>
        </p:nvCxnSpPr>
        <p:spPr bwMode="auto">
          <a:xfrm>
            <a:off x="7696200" y="5340350"/>
            <a:ext cx="1219200" cy="0"/>
          </a:xfrm>
          <a:prstGeom prst="straightConnector1">
            <a:avLst/>
          </a:prstGeom>
          <a:noFill/>
          <a:ln w="38100">
            <a:solidFill>
              <a:srgbClr val="006600"/>
            </a:solidFill>
            <a:round/>
            <a:headEnd/>
            <a:tailEnd type="arrow" w="med" len="med"/>
          </a:ln>
          <a:extLst>
            <a:ext uri="{909E8E84-426E-40dd-AFC4-6F175D3DCCD1}">
              <a14:hiddenFill xmlns:a14="http://schemas.microsoft.com/office/drawing/2010/main" xmlns="">
                <a:noFill/>
              </a14:hiddenFill>
            </a:ext>
          </a:extLst>
        </p:spPr>
      </p:cxnSp>
      <p:sp>
        <p:nvSpPr>
          <p:cNvPr id="42005" name="TextBox 42"/>
          <p:cNvSpPr txBox="1">
            <a:spLocks noChangeArrowheads="1"/>
          </p:cNvSpPr>
          <p:nvPr/>
        </p:nvSpPr>
        <p:spPr bwMode="auto">
          <a:xfrm>
            <a:off x="685800" y="5568950"/>
            <a:ext cx="190500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2800">
                <a:solidFill>
                  <a:srgbClr val="0000CC"/>
                </a:solidFill>
                <a:latin typeface="Calibri" charset="0"/>
                <a:cs typeface="Calibri" charset="0"/>
              </a:rPr>
              <a:t>Federalist Party</a:t>
            </a:r>
            <a:endParaRPr lang="en-US" sz="1100">
              <a:solidFill>
                <a:srgbClr val="0000CC"/>
              </a:solidFill>
              <a:latin typeface="Calibri" charset="0"/>
              <a:cs typeface="Calibri" charset="0"/>
            </a:endParaRPr>
          </a:p>
        </p:txBody>
      </p:sp>
      <p:sp>
        <p:nvSpPr>
          <p:cNvPr id="42006" name="TextBox 43"/>
          <p:cNvSpPr txBox="1">
            <a:spLocks noChangeArrowheads="1"/>
          </p:cNvSpPr>
          <p:nvPr/>
        </p:nvSpPr>
        <p:spPr bwMode="auto">
          <a:xfrm>
            <a:off x="3276600" y="5568950"/>
            <a:ext cx="373380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2800">
                <a:solidFill>
                  <a:srgbClr val="C00000"/>
                </a:solidFill>
                <a:latin typeface="Calibri" charset="0"/>
                <a:cs typeface="Calibri" charset="0"/>
              </a:rPr>
              <a:t>Democratic-Republican Party</a:t>
            </a:r>
            <a:endParaRPr lang="en-US" sz="1100">
              <a:solidFill>
                <a:srgbClr val="C00000"/>
              </a:solidFill>
              <a:latin typeface="Calibri" charset="0"/>
              <a:cs typeface="Calibri" charset="0"/>
            </a:endParaRPr>
          </a:p>
        </p:txBody>
      </p:sp>
      <p:sp>
        <p:nvSpPr>
          <p:cNvPr id="42007" name="TextBox 44"/>
          <p:cNvSpPr txBox="1">
            <a:spLocks noChangeArrowheads="1"/>
          </p:cNvSpPr>
          <p:nvPr/>
        </p:nvSpPr>
        <p:spPr bwMode="auto">
          <a:xfrm>
            <a:off x="7239000" y="5568950"/>
            <a:ext cx="190500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2800">
                <a:solidFill>
                  <a:srgbClr val="006600"/>
                </a:solidFill>
                <a:latin typeface="Calibri" charset="0"/>
                <a:cs typeface="Calibri" charset="0"/>
              </a:rPr>
              <a:t>Democratic Party</a:t>
            </a:r>
            <a:endParaRPr lang="en-US" sz="1100">
              <a:solidFill>
                <a:srgbClr val="006600"/>
              </a:solidFill>
              <a:latin typeface="Calibri" charset="0"/>
              <a:cs typeface="Calibri" charset="0"/>
            </a:endParaRPr>
          </a:p>
        </p:txBody>
      </p:sp>
      <p:sp>
        <p:nvSpPr>
          <p:cNvPr id="2" name="Rectangle 1"/>
          <p:cNvSpPr>
            <a:spLocks noChangeArrowheads="1"/>
          </p:cNvSpPr>
          <p:nvPr/>
        </p:nvSpPr>
        <p:spPr bwMode="auto">
          <a:xfrm>
            <a:off x="76200" y="1123950"/>
            <a:ext cx="4343400" cy="1619250"/>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100">
                <a:latin typeface="Calibri" charset="0"/>
                <a:cs typeface="Calibri" charset="0"/>
              </a:rPr>
              <a:t>By 1816 the Federalists </a:t>
            </a:r>
            <a:br>
              <a:rPr lang="en-US" sz="3100">
                <a:latin typeface="Calibri" charset="0"/>
                <a:cs typeface="Calibri" charset="0"/>
              </a:rPr>
            </a:br>
            <a:r>
              <a:rPr lang="en-US" sz="3100">
                <a:latin typeface="Calibri" charset="0"/>
                <a:cs typeface="Calibri" charset="0"/>
              </a:rPr>
              <a:t>were so weak that the Democratic-Republicans could do almost anything</a:t>
            </a:r>
          </a:p>
        </p:txBody>
      </p:sp>
      <p:pic>
        <p:nvPicPr>
          <p:cNvPr id="29" name="Picture 4"/>
          <p:cNvPicPr>
            <a:picLocks noChangeAspect="1" noChangeArrowheads="1"/>
          </p:cNvPicPr>
          <p:nvPr/>
        </p:nvPicPr>
        <p:blipFill>
          <a:blip r:embed="rId9">
            <a:extLst>
              <a:ext uri="{28A0092B-C50C-407E-A947-70E740481C1C}">
                <a14:useLocalDpi xmlns:a14="http://schemas.microsoft.com/office/drawing/2010/main" val="0"/>
              </a:ext>
            </a:extLst>
          </a:blip>
          <a:srcRect l="11713" t="21626" r="15469" b="39262"/>
          <a:stretch>
            <a:fillRect/>
          </a:stretch>
        </p:blipFill>
        <p:spPr bwMode="auto">
          <a:xfrm>
            <a:off x="0" y="2819400"/>
            <a:ext cx="91440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sp>
        <p:nvSpPr>
          <p:cNvPr id="3" name="Rectangle 2"/>
          <p:cNvSpPr>
            <a:spLocks noChangeArrowheads="1"/>
          </p:cNvSpPr>
          <p:nvPr/>
        </p:nvSpPr>
        <p:spPr bwMode="auto">
          <a:xfrm>
            <a:off x="4572000" y="1114425"/>
            <a:ext cx="4433888" cy="1628775"/>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100">
                <a:latin typeface="Calibri" charset="0"/>
                <a:cs typeface="Calibri" charset="0"/>
              </a:rPr>
              <a:t>Monroe and the Republicans in Congress used this time to promote American nationalism</a:t>
            </a:r>
          </a:p>
        </p:txBody>
      </p:sp>
    </p:spTree>
    <p:extLst>
      <p:ext uri="{BB962C8B-B14F-4D97-AF65-F5344CB8AC3E}">
        <p14:creationId xmlns:p14="http://schemas.microsoft.com/office/powerpoint/2010/main" val="79809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52400" y="152400"/>
            <a:ext cx="8839200" cy="879475"/>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Monroe and the Republicans in Congress promoted nationalism &amp; American unity in three ways:</a:t>
            </a:r>
          </a:p>
        </p:txBody>
      </p:sp>
      <p:sp>
        <p:nvSpPr>
          <p:cNvPr id="43011" name="Rectangle 4"/>
          <p:cNvSpPr>
            <a:spLocks noChangeArrowheads="1"/>
          </p:cNvSpPr>
          <p:nvPr/>
        </p:nvSpPr>
        <p:spPr bwMode="auto">
          <a:xfrm>
            <a:off x="76200" y="1066800"/>
            <a:ext cx="350520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spcBef>
                <a:spcPct val="10000"/>
              </a:spcBef>
            </a:pPr>
            <a:r>
              <a:rPr lang="en-US" sz="3100" u="sng">
                <a:solidFill>
                  <a:schemeClr val="folHlink"/>
                </a:solidFill>
                <a:latin typeface="Calibri" charset="0"/>
                <a:cs typeface="Calibri" charset="0"/>
              </a:rPr>
              <a:t>Government</a:t>
            </a:r>
            <a:r>
              <a:rPr lang="en-US" sz="3100">
                <a:solidFill>
                  <a:schemeClr val="folHlink"/>
                </a:solidFill>
                <a:latin typeface="Calibri" charset="0"/>
                <a:cs typeface="Calibri" charset="0"/>
              </a:rPr>
              <a:t>: Increase the power of the national gov</a:t>
            </a:r>
            <a:r>
              <a:rPr lang="ja-JP" altLang="en-US" sz="3100">
                <a:solidFill>
                  <a:schemeClr val="folHlink"/>
                </a:solidFill>
                <a:latin typeface="Calibri" charset="0"/>
                <a:cs typeface="Calibri" charset="0"/>
              </a:rPr>
              <a:t>’</a:t>
            </a:r>
            <a:r>
              <a:rPr lang="en-US" sz="3100">
                <a:solidFill>
                  <a:schemeClr val="folHlink"/>
                </a:solidFill>
                <a:latin typeface="Calibri" charset="0"/>
                <a:cs typeface="Calibri" charset="0"/>
              </a:rPr>
              <a:t>t over the states</a:t>
            </a:r>
          </a:p>
        </p:txBody>
      </p:sp>
      <p:sp>
        <p:nvSpPr>
          <p:cNvPr id="6" name="Rectangle 5"/>
          <p:cNvSpPr>
            <a:spLocks noChangeArrowheads="1"/>
          </p:cNvSpPr>
          <p:nvPr/>
        </p:nvSpPr>
        <p:spPr bwMode="auto">
          <a:xfrm>
            <a:off x="4114800" y="1193800"/>
            <a:ext cx="4724400" cy="1625600"/>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100">
                <a:latin typeface="Calibri" charset="0"/>
                <a:cs typeface="Calibri" charset="0"/>
              </a:rPr>
              <a:t>John Marshall (1801-1835) used the Supreme Court to strengthen the power of the national government</a:t>
            </a:r>
            <a:endParaRPr lang="en-US" sz="3100"/>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l="3896" t="3854" r="6149" b="5273"/>
          <a:stretch>
            <a:fillRect/>
          </a:stretch>
        </p:blipFill>
        <p:spPr bwMode="auto">
          <a:xfrm>
            <a:off x="3733800" y="2971800"/>
            <a:ext cx="5276850"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7" name="Picture 7" descr="http://cdn.popara.mk/wp-content/uploads/2011/05/225px-John_Marshall_by_Henry_Inman_1832.jpg?9707a5"/>
          <p:cNvPicPr>
            <a:picLocks noChangeAspect="1" noChangeArrowheads="1"/>
          </p:cNvPicPr>
          <p:nvPr/>
        </p:nvPicPr>
        <p:blipFill>
          <a:blip r:embed="rId4">
            <a:extLst>
              <a:ext uri="{28A0092B-C50C-407E-A947-70E740481C1C}">
                <a14:useLocalDpi xmlns:a14="http://schemas.microsoft.com/office/drawing/2010/main" val="0"/>
              </a:ext>
            </a:extLst>
          </a:blip>
          <a:srcRect t="7079"/>
          <a:stretch>
            <a:fillRect/>
          </a:stretch>
        </p:blipFill>
        <p:spPr bwMode="auto">
          <a:xfrm>
            <a:off x="152400" y="2667000"/>
            <a:ext cx="35052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184384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40967"/>
                                        </p:tgtEl>
                                        <p:attrNameLst>
                                          <p:attrName>style.visibility</p:attrName>
                                        </p:attrNameLst>
                                      </p:cBhvr>
                                      <p:to>
                                        <p:strVal val="visible"/>
                                      </p:to>
                                    </p:set>
                                    <p:animEffect transition="in" filter="fade">
                                      <p:cBhvr>
                                        <p:cTn id="13"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76200" y="1066800"/>
            <a:ext cx="350520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spcBef>
                <a:spcPct val="10000"/>
              </a:spcBef>
            </a:pPr>
            <a:r>
              <a:rPr lang="en-US" sz="3100" u="sng">
                <a:solidFill>
                  <a:schemeClr val="folHlink"/>
                </a:solidFill>
                <a:latin typeface="Calibri" charset="0"/>
                <a:cs typeface="Calibri" charset="0"/>
              </a:rPr>
              <a:t>Government</a:t>
            </a:r>
            <a:r>
              <a:rPr lang="en-US" sz="3100">
                <a:solidFill>
                  <a:schemeClr val="folHlink"/>
                </a:solidFill>
                <a:latin typeface="Calibri" charset="0"/>
                <a:cs typeface="Calibri" charset="0"/>
              </a:rPr>
              <a:t>: Increase the power of the national gov</a:t>
            </a:r>
            <a:r>
              <a:rPr lang="ja-JP" altLang="en-US" sz="3100">
                <a:solidFill>
                  <a:schemeClr val="folHlink"/>
                </a:solidFill>
                <a:latin typeface="Calibri" charset="0"/>
                <a:cs typeface="Calibri" charset="0"/>
              </a:rPr>
              <a:t>’</a:t>
            </a:r>
            <a:r>
              <a:rPr lang="en-US" sz="3100">
                <a:solidFill>
                  <a:schemeClr val="folHlink"/>
                </a:solidFill>
                <a:latin typeface="Calibri" charset="0"/>
                <a:cs typeface="Calibri" charset="0"/>
              </a:rPr>
              <a:t>t over the states</a:t>
            </a:r>
          </a:p>
        </p:txBody>
      </p:sp>
      <p:sp>
        <p:nvSpPr>
          <p:cNvPr id="44035" name="Rectangle 9"/>
          <p:cNvSpPr>
            <a:spLocks noChangeArrowheads="1"/>
          </p:cNvSpPr>
          <p:nvPr/>
        </p:nvSpPr>
        <p:spPr bwMode="auto">
          <a:xfrm>
            <a:off x="76200" y="2667000"/>
            <a:ext cx="3505200"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pPr>
            <a:r>
              <a:rPr lang="en-US" sz="3100" u="sng">
                <a:solidFill>
                  <a:srgbClr val="0000CC"/>
                </a:solidFill>
                <a:latin typeface="Calibri" charset="0"/>
                <a:cs typeface="Calibri" charset="0"/>
              </a:rPr>
              <a:t>Economy</a:t>
            </a:r>
            <a:r>
              <a:rPr lang="en-US" sz="3100">
                <a:solidFill>
                  <a:srgbClr val="0000CC"/>
                </a:solidFill>
                <a:latin typeface="Calibri" charset="0"/>
                <a:cs typeface="Calibri" charset="0"/>
              </a:rPr>
              <a:t>: Encourage industry and transportation to link the South, North, and West</a:t>
            </a:r>
          </a:p>
        </p:txBody>
      </p:sp>
      <p:sp>
        <p:nvSpPr>
          <p:cNvPr id="6" name="Rectangle 5"/>
          <p:cNvSpPr>
            <a:spLocks noChangeArrowheads="1"/>
          </p:cNvSpPr>
          <p:nvPr/>
        </p:nvSpPr>
        <p:spPr bwMode="auto">
          <a:xfrm>
            <a:off x="4114800" y="1166813"/>
            <a:ext cx="4832350" cy="2062162"/>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In 1816, Congressman </a:t>
            </a:r>
            <a:br>
              <a:rPr lang="en-US" sz="3200">
                <a:latin typeface="Calibri" charset="0"/>
                <a:cs typeface="Calibri" charset="0"/>
              </a:rPr>
            </a:br>
            <a:r>
              <a:rPr lang="en-US" sz="3200">
                <a:latin typeface="Calibri" charset="0"/>
                <a:cs typeface="Calibri" charset="0"/>
              </a:rPr>
              <a:t>Henry Clay proposed </a:t>
            </a:r>
            <a:br>
              <a:rPr lang="en-US" sz="3200">
                <a:latin typeface="Calibri" charset="0"/>
                <a:cs typeface="Calibri" charset="0"/>
              </a:rPr>
            </a:br>
            <a:r>
              <a:rPr lang="en-US" sz="3200">
                <a:latin typeface="Calibri" charset="0"/>
                <a:cs typeface="Calibri" charset="0"/>
              </a:rPr>
              <a:t>the American System to </a:t>
            </a:r>
            <a:br>
              <a:rPr lang="en-US" sz="3200">
                <a:latin typeface="Calibri" charset="0"/>
                <a:cs typeface="Calibri" charset="0"/>
              </a:rPr>
            </a:br>
            <a:r>
              <a:rPr lang="en-US" sz="3200">
                <a:latin typeface="Calibri" charset="0"/>
                <a:cs typeface="Calibri" charset="0"/>
              </a:rPr>
              <a:t>unify the economies of the </a:t>
            </a:r>
            <a:br>
              <a:rPr lang="en-US" sz="3200">
                <a:latin typeface="Calibri" charset="0"/>
                <a:cs typeface="Calibri" charset="0"/>
              </a:rPr>
            </a:br>
            <a:r>
              <a:rPr lang="en-US" sz="3200">
                <a:latin typeface="Calibri" charset="0"/>
                <a:cs typeface="Calibri" charset="0"/>
              </a:rPr>
              <a:t>North, South, and West</a:t>
            </a:r>
          </a:p>
        </p:txBody>
      </p:sp>
      <p:sp>
        <p:nvSpPr>
          <p:cNvPr id="7" name="Rectangle 6"/>
          <p:cNvSpPr>
            <a:spLocks noChangeArrowheads="1"/>
          </p:cNvSpPr>
          <p:nvPr/>
        </p:nvSpPr>
        <p:spPr bwMode="auto">
          <a:xfrm>
            <a:off x="4114800" y="3376613"/>
            <a:ext cx="4800600" cy="890587"/>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Create a Second Bank of the United States</a:t>
            </a:r>
          </a:p>
        </p:txBody>
      </p:sp>
      <p:sp>
        <p:nvSpPr>
          <p:cNvPr id="8" name="Rectangle 7"/>
          <p:cNvSpPr>
            <a:spLocks noChangeArrowheads="1"/>
          </p:cNvSpPr>
          <p:nvPr/>
        </p:nvSpPr>
        <p:spPr bwMode="auto">
          <a:xfrm>
            <a:off x="4114800" y="5830888"/>
            <a:ext cx="4808538" cy="890587"/>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Improve transportation with roads and canals</a:t>
            </a:r>
          </a:p>
        </p:txBody>
      </p:sp>
      <p:sp>
        <p:nvSpPr>
          <p:cNvPr id="12" name="Rectangle 11"/>
          <p:cNvSpPr>
            <a:spLocks noChangeArrowheads="1"/>
          </p:cNvSpPr>
          <p:nvPr/>
        </p:nvSpPr>
        <p:spPr bwMode="auto">
          <a:xfrm>
            <a:off x="4114800" y="4419600"/>
            <a:ext cx="4800600" cy="1284288"/>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Create a tariff to encourage industry and limit British manufactured goods</a:t>
            </a:r>
          </a:p>
        </p:txBody>
      </p:sp>
      <p:pic>
        <p:nvPicPr>
          <p:cNvPr id="88066" name="Picture 2" descr="http://ansmagazine.com/files/Winter04/1981.1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4703763"/>
            <a:ext cx="4017962" cy="207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1" name="Rectangle 3"/>
          <p:cNvSpPr>
            <a:spLocks noChangeArrowheads="1"/>
          </p:cNvSpPr>
          <p:nvPr/>
        </p:nvSpPr>
        <p:spPr bwMode="auto">
          <a:xfrm>
            <a:off x="152400" y="152400"/>
            <a:ext cx="8839200" cy="879475"/>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Monroe and the Republicans in Congress promoted nationalism &amp; American unity in three ways:</a:t>
            </a:r>
          </a:p>
        </p:txBody>
      </p:sp>
    </p:spTree>
    <p:extLst>
      <p:ext uri="{BB962C8B-B14F-4D97-AF65-F5344CB8AC3E}">
        <p14:creationId xmlns:p14="http://schemas.microsoft.com/office/powerpoint/2010/main" val="19327407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8066"/>
                                        </p:tgtEl>
                                        <p:attrNameLst>
                                          <p:attrName>style.visibility</p:attrName>
                                        </p:attrNameLst>
                                      </p:cBhvr>
                                      <p:to>
                                        <p:strVal val="visible"/>
                                      </p:to>
                                    </p:set>
                                    <p:animEffect transition="in" filter="fade">
                                      <p:cBhvr>
                                        <p:cTn id="15" dur="500"/>
                                        <p:tgtEl>
                                          <p:spTgt spid="880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76200" y="152400"/>
            <a:ext cx="6553200" cy="847725"/>
          </a:xfrm>
          <a:prstGeom prst="rect">
            <a:avLst/>
          </a:prstGeom>
          <a:solidFill>
            <a:srgbClr val="FFCCFF"/>
          </a:solidFill>
          <a:ln w="12700">
            <a:solidFill>
              <a:schemeClr val="tx1"/>
            </a:solidFill>
            <a:miter lim="800000"/>
            <a:headEnd/>
            <a:tailEnd/>
          </a:ln>
        </p:spPr>
        <p:txBody>
          <a:bodyPr>
            <a:spAutoFit/>
          </a:bodyPr>
          <a:lstStyle/>
          <a:p>
            <a:pPr algn="ctr">
              <a:lnSpc>
                <a:spcPct val="75000"/>
              </a:lnSpc>
            </a:pPr>
            <a:r>
              <a:rPr lang="en-US" sz="3200">
                <a:latin typeface="Calibri" charset="0"/>
                <a:cs typeface="Calibri" charset="0"/>
              </a:rPr>
              <a:t>James Monroe was overwhelmingly elected president in 1816 and 1820</a:t>
            </a:r>
          </a:p>
        </p:txBody>
      </p:sp>
      <p:sp>
        <p:nvSpPr>
          <p:cNvPr id="40963" name="Rectangle 13"/>
          <p:cNvSpPr>
            <a:spLocks noChangeArrowheads="1"/>
          </p:cNvSpPr>
          <p:nvPr/>
        </p:nvSpPr>
        <p:spPr bwMode="auto">
          <a:xfrm>
            <a:off x="76200" y="1173163"/>
            <a:ext cx="6553200" cy="1570037"/>
          </a:xfrm>
          <a:prstGeom prst="rect">
            <a:avLst/>
          </a:prstGeom>
          <a:solidFill>
            <a:srgbClr val="CCFFCC"/>
          </a:solidFill>
          <a:ln w="12700">
            <a:solidFill>
              <a:schemeClr val="tx1"/>
            </a:solidFill>
            <a:miter lim="800000"/>
            <a:headEnd/>
            <a:tailEnd/>
          </a:ln>
        </p:spPr>
        <p:txBody>
          <a:bodyPr>
            <a:spAutoFit/>
          </a:bodyPr>
          <a:lstStyle/>
          <a:p>
            <a:pPr marL="0" lvl="1" algn="ctr">
              <a:lnSpc>
                <a:spcPct val="75000"/>
              </a:lnSpc>
            </a:pPr>
            <a:r>
              <a:rPr lang="en-US" sz="3200">
                <a:latin typeface="Calibri" charset="0"/>
                <a:cs typeface="Calibri" charset="0"/>
              </a:rPr>
              <a:t>Monroe</a:t>
            </a:r>
            <a:r>
              <a:rPr lang="ja-JP" altLang="en-US" sz="3200">
                <a:latin typeface="Calibri" charset="0"/>
                <a:cs typeface="Calibri" charset="0"/>
              </a:rPr>
              <a:t>’</a:t>
            </a:r>
            <a:r>
              <a:rPr lang="en-US" sz="3200">
                <a:latin typeface="Calibri" charset="0"/>
                <a:cs typeface="Calibri" charset="0"/>
              </a:rPr>
              <a:t>s presidency began during </a:t>
            </a:r>
            <a:br>
              <a:rPr lang="en-US" sz="3200">
                <a:latin typeface="Calibri" charset="0"/>
                <a:cs typeface="Calibri" charset="0"/>
              </a:rPr>
            </a:br>
            <a:r>
              <a:rPr lang="en-US" sz="3200">
                <a:latin typeface="Calibri" charset="0"/>
                <a:cs typeface="Calibri" charset="0"/>
              </a:rPr>
              <a:t>an era of increased nationalism </a:t>
            </a:r>
            <a:br>
              <a:rPr lang="en-US" sz="3200">
                <a:latin typeface="Calibri" charset="0"/>
                <a:cs typeface="Calibri" charset="0"/>
              </a:rPr>
            </a:br>
            <a:r>
              <a:rPr lang="en-US" sz="3200">
                <a:latin typeface="Calibri" charset="0"/>
                <a:cs typeface="Calibri" charset="0"/>
              </a:rPr>
              <a:t>after the War of 1812 known as the </a:t>
            </a:r>
            <a:r>
              <a:rPr lang="ja-JP" altLang="en-US" sz="3200">
                <a:latin typeface="Calibri" charset="0"/>
                <a:cs typeface="Calibri" charset="0"/>
              </a:rPr>
              <a:t>“</a:t>
            </a:r>
            <a:r>
              <a:rPr lang="en-US" sz="3200">
                <a:latin typeface="Calibri" charset="0"/>
                <a:cs typeface="Calibri" charset="0"/>
              </a:rPr>
              <a:t>Era of Good Feelings</a:t>
            </a:r>
            <a:r>
              <a:rPr lang="ja-JP" altLang="en-US" sz="3200">
                <a:latin typeface="Calibri" charset="0"/>
                <a:cs typeface="Calibri" charset="0"/>
              </a:rPr>
              <a:t>”</a:t>
            </a:r>
            <a:r>
              <a:rPr lang="en-US" sz="3200">
                <a:latin typeface="Calibri" charset="0"/>
                <a:cs typeface="Calibri" charset="0"/>
              </a:rPr>
              <a:t> (1815-1825)</a:t>
            </a:r>
          </a:p>
        </p:txBody>
      </p:sp>
      <p:pic>
        <p:nvPicPr>
          <p:cNvPr id="40964" name="Picture 5" descr="ElectoralCollege1816-Large"/>
          <p:cNvPicPr>
            <a:picLocks noChangeAspect="1" noChangeArrowheads="1"/>
          </p:cNvPicPr>
          <p:nvPr/>
        </p:nvPicPr>
        <p:blipFill>
          <a:blip r:embed="rId2">
            <a:extLst>
              <a:ext uri="{28A0092B-C50C-407E-A947-70E740481C1C}">
                <a14:useLocalDpi xmlns:a14="http://schemas.microsoft.com/office/drawing/2010/main" val="0"/>
              </a:ext>
            </a:extLst>
          </a:blip>
          <a:srcRect l="13412"/>
          <a:stretch>
            <a:fillRect/>
          </a:stretch>
        </p:blipFill>
        <p:spPr bwMode="auto">
          <a:xfrm>
            <a:off x="0" y="2971800"/>
            <a:ext cx="4486275"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40965" name="Picture 7" descr="ElectoralCollege1820-Large"/>
          <p:cNvPicPr>
            <a:picLocks noChangeAspect="1" noChangeArrowheads="1"/>
          </p:cNvPicPr>
          <p:nvPr/>
        </p:nvPicPr>
        <p:blipFill>
          <a:blip r:embed="rId3">
            <a:extLst>
              <a:ext uri="{28A0092B-C50C-407E-A947-70E740481C1C}">
                <a14:useLocalDpi xmlns:a14="http://schemas.microsoft.com/office/drawing/2010/main" val="0"/>
              </a:ext>
            </a:extLst>
          </a:blip>
          <a:srcRect l="12930"/>
          <a:stretch>
            <a:fillRect/>
          </a:stretch>
        </p:blipFill>
        <p:spPr bwMode="auto">
          <a:xfrm>
            <a:off x="4632325" y="2971800"/>
            <a:ext cx="4511675"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40966" name="Picture 4" descr="http://lh6.ggpht.com/_T1DngjUnXyI/TUSU2Ql4x0I/AAAAAAAAACc/hPirf5W8NVU/5.%20James%20Monroe%5b3%5d.jpg"/>
          <p:cNvPicPr>
            <a:picLocks noChangeAspect="1" noChangeArrowheads="1"/>
          </p:cNvPicPr>
          <p:nvPr/>
        </p:nvPicPr>
        <p:blipFill>
          <a:blip r:embed="rId4">
            <a:extLst>
              <a:ext uri="{28A0092B-C50C-407E-A947-70E740481C1C}">
                <a14:useLocalDpi xmlns:a14="http://schemas.microsoft.com/office/drawing/2010/main" val="0"/>
              </a:ext>
            </a:extLst>
          </a:blip>
          <a:srcRect r="24652" b="25748"/>
          <a:stretch>
            <a:fillRect/>
          </a:stretch>
        </p:blipFill>
        <p:spPr bwMode="auto">
          <a:xfrm>
            <a:off x="6732588" y="76200"/>
            <a:ext cx="2335212"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Tree>
    <p:extLst>
      <p:ext uri="{BB962C8B-B14F-4D97-AF65-F5344CB8AC3E}">
        <p14:creationId xmlns:p14="http://schemas.microsoft.com/office/powerpoint/2010/main" val="410371200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t="1112" r="739"/>
          <a:stretch>
            <a:fillRect/>
          </a:stretch>
        </p:blipFill>
        <p:spPr bwMode="auto">
          <a:xfrm>
            <a:off x="1295400" y="466725"/>
            <a:ext cx="6478588" cy="638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Text Box 5"/>
          <p:cNvSpPr txBox="1">
            <a:spLocks noChangeArrowheads="1"/>
          </p:cNvSpPr>
          <p:nvPr/>
        </p:nvSpPr>
        <p:spPr bwMode="auto">
          <a:xfrm>
            <a:off x="381000" y="34925"/>
            <a:ext cx="8305800" cy="889000"/>
          </a:xfrm>
          <a:prstGeom prst="rect">
            <a:avLst/>
          </a:prstGeom>
          <a:solidFill>
            <a:srgbClr val="CCCCFF"/>
          </a:solidFill>
          <a:ln w="12700">
            <a:solidFill>
              <a:schemeClr val="tx1"/>
            </a:solidFill>
            <a:miter lim="800000"/>
            <a:headEnd/>
            <a:tailEnd/>
          </a:ln>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pPr>
            <a:r>
              <a:rPr lang="en-US" sz="3200">
                <a:latin typeface="Calibri" charset="0"/>
                <a:cs typeface="Calibri" charset="0"/>
              </a:rPr>
              <a:t>The American System allowed the USA to create </a:t>
            </a:r>
            <a:br>
              <a:rPr lang="en-US" sz="3200">
                <a:latin typeface="Calibri" charset="0"/>
                <a:cs typeface="Calibri" charset="0"/>
              </a:rPr>
            </a:br>
            <a:r>
              <a:rPr lang="en-US" sz="3200">
                <a:latin typeface="Calibri" charset="0"/>
                <a:cs typeface="Calibri" charset="0"/>
              </a:rPr>
              <a:t>a national market economy for the first time</a:t>
            </a:r>
          </a:p>
        </p:txBody>
      </p:sp>
      <p:sp>
        <p:nvSpPr>
          <p:cNvPr id="216070" name="AutoShape 6"/>
          <p:cNvSpPr>
            <a:spLocks noChangeArrowheads="1"/>
          </p:cNvSpPr>
          <p:nvPr/>
        </p:nvSpPr>
        <p:spPr bwMode="auto">
          <a:xfrm>
            <a:off x="76200" y="6000750"/>
            <a:ext cx="4673600" cy="762000"/>
          </a:xfrm>
          <a:prstGeom prst="wedgeRectCallout">
            <a:avLst>
              <a:gd name="adj1" fmla="val 37949"/>
              <a:gd name="adj2" fmla="val -108625"/>
            </a:avLst>
          </a:prstGeom>
          <a:solidFill>
            <a:srgbClr val="CCFFFF"/>
          </a:solidFill>
          <a:ln w="12700">
            <a:solidFill>
              <a:schemeClr val="tx1"/>
            </a:solidFill>
            <a:miter lim="800000"/>
            <a:headEnd/>
            <a:tailEnd/>
          </a:ln>
        </p:spPr>
        <p:txBody>
          <a:bodyPr/>
          <a:lstStyle/>
          <a:p>
            <a:pPr algn="ctr">
              <a:lnSpc>
                <a:spcPct val="80000"/>
              </a:lnSpc>
            </a:pPr>
            <a:r>
              <a:rPr lang="en-US" sz="3000">
                <a:latin typeface="Calibri" charset="0"/>
                <a:cs typeface="Calibri" charset="0"/>
              </a:rPr>
              <a:t>Southern cotton was used in northern textiles factories</a:t>
            </a:r>
          </a:p>
        </p:txBody>
      </p:sp>
      <p:sp>
        <p:nvSpPr>
          <p:cNvPr id="216071" name="AutoShape 7"/>
          <p:cNvSpPr>
            <a:spLocks noChangeArrowheads="1"/>
          </p:cNvSpPr>
          <p:nvPr/>
        </p:nvSpPr>
        <p:spPr bwMode="auto">
          <a:xfrm>
            <a:off x="6629400" y="2743200"/>
            <a:ext cx="2438400" cy="2971800"/>
          </a:xfrm>
          <a:prstGeom prst="wedgeRectCallout">
            <a:avLst>
              <a:gd name="adj1" fmla="val -46005"/>
              <a:gd name="adj2" fmla="val -81023"/>
            </a:avLst>
          </a:prstGeom>
          <a:solidFill>
            <a:srgbClr val="FFCCFF"/>
          </a:solidFill>
          <a:ln w="12700">
            <a:solidFill>
              <a:schemeClr val="tx1"/>
            </a:solidFill>
            <a:miter lim="800000"/>
            <a:headEnd/>
            <a:tailEnd/>
          </a:ln>
        </p:spPr>
        <p:txBody>
          <a:bodyPr/>
          <a:lstStyle/>
          <a:p>
            <a:pPr algn="ctr">
              <a:lnSpc>
                <a:spcPct val="80000"/>
              </a:lnSpc>
            </a:pPr>
            <a:r>
              <a:rPr lang="en-US" sz="3000">
                <a:latin typeface="Calibri" charset="0"/>
                <a:cs typeface="Calibri" charset="0"/>
              </a:rPr>
              <a:t>Northern factories made manufactured goods that were sold throughout the country</a:t>
            </a:r>
          </a:p>
        </p:txBody>
      </p:sp>
      <p:sp>
        <p:nvSpPr>
          <p:cNvPr id="216072" name="AutoShape 8"/>
          <p:cNvSpPr>
            <a:spLocks noChangeArrowheads="1"/>
          </p:cNvSpPr>
          <p:nvPr/>
        </p:nvSpPr>
        <p:spPr bwMode="auto">
          <a:xfrm>
            <a:off x="76200" y="990600"/>
            <a:ext cx="1981200" cy="2590800"/>
          </a:xfrm>
          <a:prstGeom prst="wedgeRectCallout">
            <a:avLst>
              <a:gd name="adj1" fmla="val 73366"/>
              <a:gd name="adj2" fmla="val 33255"/>
            </a:avLst>
          </a:prstGeom>
          <a:solidFill>
            <a:srgbClr val="FFCC99"/>
          </a:solidFill>
          <a:ln w="12700">
            <a:solidFill>
              <a:schemeClr val="tx1"/>
            </a:solidFill>
            <a:miter lim="800000"/>
            <a:headEnd/>
            <a:tailEnd/>
          </a:ln>
        </p:spPr>
        <p:txBody>
          <a:bodyPr/>
          <a:lstStyle/>
          <a:p>
            <a:pPr algn="ctr">
              <a:lnSpc>
                <a:spcPct val="80000"/>
              </a:lnSpc>
            </a:pPr>
            <a:r>
              <a:rPr lang="en-US" sz="3000">
                <a:latin typeface="Calibri" charset="0"/>
                <a:cs typeface="Calibri" charset="0"/>
              </a:rPr>
              <a:t>Western farms </a:t>
            </a:r>
            <a:br>
              <a:rPr lang="en-US" sz="3000">
                <a:latin typeface="Calibri" charset="0"/>
                <a:cs typeface="Calibri" charset="0"/>
              </a:rPr>
            </a:br>
            <a:r>
              <a:rPr lang="en-US" sz="3000">
                <a:latin typeface="Calibri" charset="0"/>
                <a:cs typeface="Calibri" charset="0"/>
              </a:rPr>
              <a:t>grew grains </a:t>
            </a:r>
          </a:p>
          <a:p>
            <a:pPr algn="ctr">
              <a:lnSpc>
                <a:spcPct val="80000"/>
              </a:lnSpc>
            </a:pPr>
            <a:r>
              <a:rPr lang="en-US" sz="3000">
                <a:latin typeface="Calibri" charset="0"/>
                <a:cs typeface="Calibri" charset="0"/>
              </a:rPr>
              <a:t>and raised livestock that fed the nation</a:t>
            </a:r>
          </a:p>
        </p:txBody>
      </p:sp>
    </p:spTree>
    <p:extLst>
      <p:ext uri="{BB962C8B-B14F-4D97-AF65-F5344CB8AC3E}">
        <p14:creationId xmlns:p14="http://schemas.microsoft.com/office/powerpoint/2010/main" val="2303840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6070"/>
                                        </p:tgtEl>
                                        <p:attrNameLst>
                                          <p:attrName>style.visibility</p:attrName>
                                        </p:attrNameLst>
                                      </p:cBhvr>
                                      <p:to>
                                        <p:strVal val="visible"/>
                                      </p:to>
                                    </p:set>
                                    <p:animEffect transition="in" filter="fade">
                                      <p:cBhvr>
                                        <p:cTn id="7" dur="500"/>
                                        <p:tgtEl>
                                          <p:spTgt spid="2160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6071"/>
                                        </p:tgtEl>
                                        <p:attrNameLst>
                                          <p:attrName>style.visibility</p:attrName>
                                        </p:attrNameLst>
                                      </p:cBhvr>
                                      <p:to>
                                        <p:strVal val="visible"/>
                                      </p:to>
                                    </p:set>
                                    <p:animEffect transition="in" filter="fade">
                                      <p:cBhvr>
                                        <p:cTn id="12" dur="500"/>
                                        <p:tgtEl>
                                          <p:spTgt spid="2160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6072"/>
                                        </p:tgtEl>
                                        <p:attrNameLst>
                                          <p:attrName>style.visibility</p:attrName>
                                        </p:attrNameLst>
                                      </p:cBhvr>
                                      <p:to>
                                        <p:strVal val="visible"/>
                                      </p:to>
                                    </p:set>
                                    <p:animEffect transition="in" filter="fade">
                                      <p:cBhvr>
                                        <p:cTn id="17" dur="500"/>
                                        <p:tgtEl>
                                          <p:spTgt spid="216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animBg="1"/>
      <p:bldP spid="216071" grpId="0" animBg="1"/>
      <p:bldP spid="2160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410200" y="914400"/>
            <a:ext cx="3657600" cy="1371600"/>
          </a:xfrm>
        </p:spPr>
        <p:txBody>
          <a:bodyPr>
            <a:normAutofit fontScale="90000"/>
          </a:bodyPr>
          <a:lstStyle/>
          <a:p>
            <a:pPr>
              <a:lnSpc>
                <a:spcPct val="80000"/>
              </a:lnSpc>
            </a:pPr>
            <a:r>
              <a:rPr lang="en-US" sz="3600">
                <a:solidFill>
                  <a:srgbClr val="0000CC"/>
                </a:solidFill>
                <a:latin typeface="Calibri" charset="0"/>
                <a:cs typeface="Calibri" charset="0"/>
              </a:rPr>
              <a:t>Kentucky Congressman Henry Clay</a:t>
            </a:r>
          </a:p>
        </p:txBody>
      </p:sp>
      <p:sp>
        <p:nvSpPr>
          <p:cNvPr id="46083" name="Rectangle 3"/>
          <p:cNvSpPr>
            <a:spLocks noGrp="1" noChangeArrowheads="1"/>
          </p:cNvSpPr>
          <p:nvPr>
            <p:ph type="body" idx="1"/>
          </p:nvPr>
        </p:nvSpPr>
        <p:spPr>
          <a:xfrm>
            <a:off x="5334000" y="2362200"/>
            <a:ext cx="3733800" cy="1676400"/>
          </a:xfrm>
          <a:noFill/>
        </p:spPr>
        <p:txBody>
          <a:bodyPr/>
          <a:lstStyle/>
          <a:p>
            <a:pPr marL="0" indent="0" algn="ctr">
              <a:lnSpc>
                <a:spcPct val="80000"/>
              </a:lnSpc>
              <a:spcBef>
                <a:spcPct val="0"/>
              </a:spcBef>
              <a:buFont typeface="Arial" charset="0"/>
              <a:buNone/>
            </a:pPr>
            <a:r>
              <a:rPr lang="en-US" sz="3200">
                <a:solidFill>
                  <a:srgbClr val="C00000"/>
                </a:solidFill>
                <a:latin typeface="Calibri" charset="0"/>
                <a:cs typeface="Calibri" charset="0"/>
              </a:rPr>
              <a:t>What aspects of </a:t>
            </a:r>
            <a:br>
              <a:rPr lang="en-US" sz="3200">
                <a:solidFill>
                  <a:srgbClr val="C00000"/>
                </a:solidFill>
                <a:latin typeface="Calibri" charset="0"/>
                <a:cs typeface="Calibri" charset="0"/>
              </a:rPr>
            </a:br>
            <a:r>
              <a:rPr lang="en-US" sz="3200">
                <a:solidFill>
                  <a:srgbClr val="C00000"/>
                </a:solidFill>
                <a:latin typeface="Calibri" charset="0"/>
                <a:cs typeface="Calibri" charset="0"/>
              </a:rPr>
              <a:t>this portrait reveal parts of Henry Clay</a:t>
            </a:r>
            <a:r>
              <a:rPr lang="ja-JP" altLang="en-US" sz="3200">
                <a:solidFill>
                  <a:srgbClr val="C00000"/>
                </a:solidFill>
                <a:latin typeface="Calibri" charset="0"/>
                <a:cs typeface="Calibri" charset="0"/>
              </a:rPr>
              <a:t>’</a:t>
            </a:r>
            <a:r>
              <a:rPr lang="en-US" sz="3200">
                <a:solidFill>
                  <a:srgbClr val="C00000"/>
                </a:solidFill>
                <a:latin typeface="Calibri" charset="0"/>
                <a:cs typeface="Calibri" charset="0"/>
              </a:rPr>
              <a:t>s </a:t>
            </a:r>
            <a:r>
              <a:rPr lang="ja-JP" altLang="en-US" sz="3200">
                <a:solidFill>
                  <a:srgbClr val="C00000"/>
                </a:solidFill>
                <a:latin typeface="Calibri" charset="0"/>
                <a:cs typeface="Calibri" charset="0"/>
              </a:rPr>
              <a:t>“</a:t>
            </a:r>
            <a:r>
              <a:rPr lang="en-US" sz="3200">
                <a:solidFill>
                  <a:srgbClr val="C00000"/>
                </a:solidFill>
                <a:latin typeface="Calibri" charset="0"/>
                <a:cs typeface="Calibri" charset="0"/>
              </a:rPr>
              <a:t>American System</a:t>
            </a:r>
            <a:r>
              <a:rPr lang="ja-JP" altLang="en-US" sz="3200">
                <a:solidFill>
                  <a:srgbClr val="C00000"/>
                </a:solidFill>
                <a:latin typeface="Calibri" charset="0"/>
                <a:cs typeface="Calibri" charset="0"/>
              </a:rPr>
              <a:t>”</a:t>
            </a:r>
            <a:r>
              <a:rPr lang="en-US" sz="3200">
                <a:solidFill>
                  <a:srgbClr val="C00000"/>
                </a:solidFill>
                <a:latin typeface="Calibri" charset="0"/>
                <a:cs typeface="Calibri" charset="0"/>
              </a:rPr>
              <a:t>? </a:t>
            </a:r>
          </a:p>
        </p:txBody>
      </p:sp>
      <p:pic>
        <p:nvPicPr>
          <p:cNvPr id="46084" name="Picture 5" descr="claycover"/>
          <p:cNvPicPr>
            <a:picLocks noChangeAspect="1" noChangeArrowheads="1"/>
          </p:cNvPicPr>
          <p:nvPr/>
        </p:nvPicPr>
        <p:blipFill>
          <a:blip r:embed="rId2">
            <a:extLst>
              <a:ext uri="{28A0092B-C50C-407E-A947-70E740481C1C}">
                <a14:useLocalDpi xmlns:a14="http://schemas.microsoft.com/office/drawing/2010/main" val="0"/>
              </a:ext>
            </a:extLst>
          </a:blip>
          <a:srcRect l="2686" t="15555" r="2692" b="2815"/>
          <a:stretch>
            <a:fillRect/>
          </a:stretch>
        </p:blipFill>
        <p:spPr bwMode="auto">
          <a:xfrm>
            <a:off x="152400" y="0"/>
            <a:ext cx="50927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43546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304800" y="152400"/>
            <a:ext cx="8610600" cy="890588"/>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Monroe &amp; the Republicans in Congress promoted nationalism &amp; American unity in three ways:</a:t>
            </a:r>
          </a:p>
        </p:txBody>
      </p:sp>
      <p:sp>
        <p:nvSpPr>
          <p:cNvPr id="5" name="Rectangle 4"/>
          <p:cNvSpPr>
            <a:spLocks noChangeArrowheads="1"/>
          </p:cNvSpPr>
          <p:nvPr/>
        </p:nvSpPr>
        <p:spPr bwMode="auto">
          <a:xfrm>
            <a:off x="76200" y="1066800"/>
            <a:ext cx="350520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spcBef>
                <a:spcPct val="10000"/>
              </a:spcBef>
            </a:pPr>
            <a:r>
              <a:rPr lang="en-US" sz="3100" u="sng">
                <a:solidFill>
                  <a:schemeClr val="folHlink"/>
                </a:solidFill>
                <a:latin typeface="Calibri" charset="0"/>
                <a:cs typeface="Calibri" charset="0"/>
              </a:rPr>
              <a:t>Government</a:t>
            </a:r>
            <a:r>
              <a:rPr lang="en-US" sz="3100">
                <a:solidFill>
                  <a:schemeClr val="folHlink"/>
                </a:solidFill>
                <a:latin typeface="Calibri" charset="0"/>
                <a:cs typeface="Calibri" charset="0"/>
              </a:rPr>
              <a:t>: Increase the power of the national gov</a:t>
            </a:r>
            <a:r>
              <a:rPr lang="ja-JP" altLang="en-US" sz="3100">
                <a:solidFill>
                  <a:schemeClr val="folHlink"/>
                </a:solidFill>
                <a:latin typeface="Calibri" charset="0"/>
                <a:cs typeface="Calibri" charset="0"/>
              </a:rPr>
              <a:t>’</a:t>
            </a:r>
            <a:r>
              <a:rPr lang="en-US" sz="3100">
                <a:solidFill>
                  <a:schemeClr val="folHlink"/>
                </a:solidFill>
                <a:latin typeface="Calibri" charset="0"/>
                <a:cs typeface="Calibri" charset="0"/>
              </a:rPr>
              <a:t>t over the states</a:t>
            </a:r>
          </a:p>
        </p:txBody>
      </p:sp>
      <p:sp>
        <p:nvSpPr>
          <p:cNvPr id="10" name="Rectangle 9"/>
          <p:cNvSpPr>
            <a:spLocks noChangeArrowheads="1"/>
          </p:cNvSpPr>
          <p:nvPr/>
        </p:nvSpPr>
        <p:spPr bwMode="auto">
          <a:xfrm>
            <a:off x="76200" y="2667000"/>
            <a:ext cx="3505200"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pPr>
            <a:r>
              <a:rPr lang="en-US" sz="3100" u="sng">
                <a:solidFill>
                  <a:srgbClr val="0000CC"/>
                </a:solidFill>
                <a:latin typeface="Calibri" charset="0"/>
                <a:cs typeface="Calibri" charset="0"/>
              </a:rPr>
              <a:t>Economy</a:t>
            </a:r>
            <a:r>
              <a:rPr lang="en-US" sz="3100">
                <a:solidFill>
                  <a:srgbClr val="0000CC"/>
                </a:solidFill>
                <a:latin typeface="Calibri" charset="0"/>
                <a:cs typeface="Calibri" charset="0"/>
              </a:rPr>
              <a:t>: Encourage industry and transportation to link the South, North, and West</a:t>
            </a:r>
          </a:p>
        </p:txBody>
      </p:sp>
      <p:sp>
        <p:nvSpPr>
          <p:cNvPr id="47109" name="Rectangle 10"/>
          <p:cNvSpPr>
            <a:spLocks noChangeArrowheads="1"/>
          </p:cNvSpPr>
          <p:nvPr/>
        </p:nvSpPr>
        <p:spPr bwMode="auto">
          <a:xfrm>
            <a:off x="76200" y="4724400"/>
            <a:ext cx="35052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pPr>
            <a:r>
              <a:rPr lang="en-US" sz="3100" u="sng">
                <a:solidFill>
                  <a:srgbClr val="660066"/>
                </a:solidFill>
                <a:latin typeface="Calibri" charset="0"/>
                <a:cs typeface="Calibri" charset="0"/>
              </a:rPr>
              <a:t>Foreign Policy</a:t>
            </a:r>
            <a:r>
              <a:rPr lang="en-US" sz="3100">
                <a:solidFill>
                  <a:srgbClr val="660066"/>
                </a:solidFill>
                <a:latin typeface="Calibri" charset="0"/>
                <a:cs typeface="Calibri" charset="0"/>
              </a:rPr>
              <a:t>: Expanding America</a:t>
            </a:r>
            <a:r>
              <a:rPr lang="ja-JP" altLang="en-US" sz="3100">
                <a:solidFill>
                  <a:srgbClr val="660066"/>
                </a:solidFill>
                <a:latin typeface="Calibri" charset="0"/>
                <a:cs typeface="Calibri" charset="0"/>
              </a:rPr>
              <a:t>’</a:t>
            </a:r>
            <a:r>
              <a:rPr lang="en-US" sz="3100">
                <a:solidFill>
                  <a:srgbClr val="660066"/>
                </a:solidFill>
                <a:latin typeface="Calibri" charset="0"/>
                <a:cs typeface="Calibri" charset="0"/>
              </a:rPr>
              <a:t>s borders and increasing America</a:t>
            </a:r>
            <a:r>
              <a:rPr lang="ja-JP" altLang="en-US" sz="3100">
                <a:solidFill>
                  <a:srgbClr val="660066"/>
                </a:solidFill>
                <a:latin typeface="Calibri" charset="0"/>
                <a:cs typeface="Calibri" charset="0"/>
              </a:rPr>
              <a:t>’</a:t>
            </a:r>
            <a:r>
              <a:rPr lang="en-US" sz="3100">
                <a:solidFill>
                  <a:srgbClr val="660066"/>
                </a:solidFill>
                <a:latin typeface="Calibri" charset="0"/>
                <a:cs typeface="Calibri" charset="0"/>
              </a:rPr>
              <a:t>s role in world affairs </a:t>
            </a:r>
          </a:p>
        </p:txBody>
      </p:sp>
      <p:sp>
        <p:nvSpPr>
          <p:cNvPr id="6" name="Rectangle 5"/>
          <p:cNvSpPr>
            <a:spLocks noChangeArrowheads="1"/>
          </p:cNvSpPr>
          <p:nvPr/>
        </p:nvSpPr>
        <p:spPr bwMode="auto">
          <a:xfrm>
            <a:off x="3581400" y="1147763"/>
            <a:ext cx="5486400" cy="1677987"/>
          </a:xfrm>
          <a:prstGeom prst="rect">
            <a:avLst/>
          </a:prstGeom>
          <a:solidFill>
            <a:srgbClr val="FFCCFF"/>
          </a:solidFill>
          <a:ln w="9525">
            <a:solidFill>
              <a:schemeClr val="tx1"/>
            </a:solidFill>
            <a:miter lim="800000"/>
            <a:headEnd/>
            <a:tailEnd/>
          </a:ln>
        </p:spPr>
        <p:txBody>
          <a:bodyPr>
            <a:spAutoFit/>
          </a:bodyPr>
          <a:lstStyle/>
          <a:p>
            <a:pPr algn="ctr">
              <a:lnSpc>
                <a:spcPct val="80000"/>
              </a:lnSpc>
              <a:buSzPct val="90000"/>
              <a:buFont typeface="Arial" charset="0"/>
              <a:buNone/>
            </a:pPr>
            <a:r>
              <a:rPr kumimoji="1" lang="en-US" sz="3200">
                <a:latin typeface="Calibri" charset="0"/>
                <a:cs typeface="Calibri" charset="0"/>
              </a:rPr>
              <a:t>After the War of 1812, Americans flooded  into the West; By 1840 over </a:t>
            </a:r>
            <a:r>
              <a:rPr kumimoji="1" lang="en-US" sz="3200" baseline="16000">
                <a:latin typeface="Calibri" charset="0"/>
                <a:cs typeface="Calibri" charset="0"/>
              </a:rPr>
              <a:t>1</a:t>
            </a:r>
            <a:r>
              <a:rPr kumimoji="1" lang="en-US" sz="3200">
                <a:latin typeface="Calibri" charset="0"/>
                <a:cs typeface="Calibri" charset="0"/>
              </a:rPr>
              <a:t>/</a:t>
            </a:r>
            <a:r>
              <a:rPr kumimoji="1" lang="en-US" sz="3200" baseline="-6000">
                <a:latin typeface="Calibri" charset="0"/>
                <a:cs typeface="Calibri" charset="0"/>
              </a:rPr>
              <a:t>3</a:t>
            </a:r>
            <a:r>
              <a:rPr kumimoji="1" lang="en-US" sz="3200">
                <a:latin typeface="Calibri" charset="0"/>
                <a:cs typeface="Calibri" charset="0"/>
              </a:rPr>
              <a:t> of the population lived in the West</a:t>
            </a:r>
          </a:p>
        </p:txBody>
      </p:sp>
      <p:pic>
        <p:nvPicPr>
          <p:cNvPr id="12" name="Picture 4" descr="United_States_1819-12-18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95600"/>
            <a:ext cx="5638800" cy="381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5"/>
          <p:cNvSpPr>
            <a:spLocks noChangeArrowheads="1"/>
          </p:cNvSpPr>
          <p:nvPr/>
        </p:nvSpPr>
        <p:spPr bwMode="auto">
          <a:xfrm>
            <a:off x="152400" y="1163638"/>
            <a:ext cx="3352800" cy="1274762"/>
          </a:xfrm>
          <a:prstGeom prst="rect">
            <a:avLst/>
          </a:prstGeom>
          <a:solidFill>
            <a:srgbClr val="CCFFCC"/>
          </a:solidFill>
          <a:ln w="12700">
            <a:solidFill>
              <a:schemeClr val="tx1"/>
            </a:solidFill>
            <a:miter lim="800000"/>
            <a:headEnd/>
            <a:tailEnd/>
          </a:ln>
        </p:spPr>
        <p:txBody>
          <a:bodyPr>
            <a:spAutoFit/>
          </a:bodyPr>
          <a:lstStyle/>
          <a:p>
            <a:pPr algn="ctr">
              <a:lnSpc>
                <a:spcPct val="80000"/>
              </a:lnSpc>
            </a:pPr>
            <a:r>
              <a:rPr kumimoji="1" lang="en-US" sz="3200">
                <a:latin typeface="Calibri" charset="0"/>
                <a:cs typeface="Calibri" charset="0"/>
              </a:rPr>
              <a:t>Congress quickly admitted 5 new states to the Union</a:t>
            </a:r>
          </a:p>
        </p:txBody>
      </p:sp>
      <p:sp>
        <p:nvSpPr>
          <p:cNvPr id="15" name="AutoShape 7"/>
          <p:cNvSpPr>
            <a:spLocks noChangeArrowheads="1"/>
          </p:cNvSpPr>
          <p:nvPr/>
        </p:nvSpPr>
        <p:spPr bwMode="auto">
          <a:xfrm>
            <a:off x="3581400" y="2901950"/>
            <a:ext cx="2743200" cy="466725"/>
          </a:xfrm>
          <a:prstGeom prst="wedgeRectCallout">
            <a:avLst>
              <a:gd name="adj1" fmla="val 86972"/>
              <a:gd name="adj2" fmla="val 268227"/>
            </a:avLst>
          </a:prstGeom>
          <a:solidFill>
            <a:srgbClr val="FFCC99"/>
          </a:solidFill>
          <a:ln w="12700">
            <a:solidFill>
              <a:schemeClr val="tx1"/>
            </a:solidFill>
            <a:miter lim="800000"/>
            <a:headEnd/>
            <a:tailEnd/>
          </a:ln>
        </p:spPr>
        <p:txBody>
          <a:bodyPr/>
          <a:lstStyle/>
          <a:p>
            <a:pPr algn="ctr">
              <a:lnSpc>
                <a:spcPct val="80000"/>
              </a:lnSpc>
            </a:pPr>
            <a:r>
              <a:rPr kumimoji="1" lang="en-US" sz="3000">
                <a:latin typeface="Calibri" charset="0"/>
                <a:cs typeface="Calibri" charset="0"/>
              </a:rPr>
              <a:t>Indiana (1816)</a:t>
            </a:r>
          </a:p>
        </p:txBody>
      </p:sp>
      <p:sp>
        <p:nvSpPr>
          <p:cNvPr id="16" name="AutoShape 8"/>
          <p:cNvSpPr>
            <a:spLocks noChangeArrowheads="1"/>
          </p:cNvSpPr>
          <p:nvPr/>
        </p:nvSpPr>
        <p:spPr bwMode="auto">
          <a:xfrm>
            <a:off x="3592513" y="4570413"/>
            <a:ext cx="2971800" cy="468312"/>
          </a:xfrm>
          <a:prstGeom prst="wedgeRectCallout">
            <a:avLst>
              <a:gd name="adj1" fmla="val 65329"/>
              <a:gd name="adj2" fmla="val 110102"/>
            </a:avLst>
          </a:prstGeom>
          <a:solidFill>
            <a:srgbClr val="CCFFFF"/>
          </a:solidFill>
          <a:ln w="12700">
            <a:solidFill>
              <a:schemeClr val="tx1"/>
            </a:solidFill>
            <a:miter lim="800000"/>
            <a:headEnd/>
            <a:tailEnd/>
          </a:ln>
        </p:spPr>
        <p:txBody>
          <a:bodyPr/>
          <a:lstStyle/>
          <a:p>
            <a:pPr algn="ctr">
              <a:lnSpc>
                <a:spcPct val="80000"/>
              </a:lnSpc>
            </a:pPr>
            <a:r>
              <a:rPr kumimoji="1" lang="en-US" sz="3000">
                <a:latin typeface="Calibri" charset="0"/>
                <a:cs typeface="Calibri" charset="0"/>
              </a:rPr>
              <a:t>Mississippi (1817)</a:t>
            </a:r>
          </a:p>
        </p:txBody>
      </p:sp>
      <p:sp>
        <p:nvSpPr>
          <p:cNvPr id="17" name="AutoShape 9"/>
          <p:cNvSpPr>
            <a:spLocks noChangeArrowheads="1"/>
          </p:cNvSpPr>
          <p:nvPr/>
        </p:nvSpPr>
        <p:spPr bwMode="auto">
          <a:xfrm>
            <a:off x="3581400" y="3438525"/>
            <a:ext cx="2743200" cy="468313"/>
          </a:xfrm>
          <a:prstGeom prst="wedgeRectCallout">
            <a:avLst>
              <a:gd name="adj1" fmla="val 86620"/>
              <a:gd name="adj2" fmla="val 155722"/>
            </a:avLst>
          </a:prstGeom>
          <a:solidFill>
            <a:srgbClr val="FFCCFF"/>
          </a:solidFill>
          <a:ln w="12700">
            <a:solidFill>
              <a:schemeClr val="tx1"/>
            </a:solidFill>
            <a:miter lim="800000"/>
            <a:headEnd/>
            <a:tailEnd/>
          </a:ln>
        </p:spPr>
        <p:txBody>
          <a:bodyPr/>
          <a:lstStyle/>
          <a:p>
            <a:pPr algn="ctr">
              <a:lnSpc>
                <a:spcPct val="80000"/>
              </a:lnSpc>
            </a:pPr>
            <a:r>
              <a:rPr kumimoji="1" lang="en-US" sz="3000">
                <a:latin typeface="Calibri" charset="0"/>
                <a:cs typeface="Calibri" charset="0"/>
              </a:rPr>
              <a:t>Illinois (1818)</a:t>
            </a:r>
          </a:p>
        </p:txBody>
      </p:sp>
      <p:sp>
        <p:nvSpPr>
          <p:cNvPr id="18" name="AutoShape 10"/>
          <p:cNvSpPr>
            <a:spLocks noChangeArrowheads="1"/>
          </p:cNvSpPr>
          <p:nvPr/>
        </p:nvSpPr>
        <p:spPr bwMode="auto">
          <a:xfrm>
            <a:off x="3592513" y="4027488"/>
            <a:ext cx="2732087" cy="468312"/>
          </a:xfrm>
          <a:prstGeom prst="wedgeRectCallout">
            <a:avLst>
              <a:gd name="adj1" fmla="val 115185"/>
              <a:gd name="adj2" fmla="val 113097"/>
            </a:avLst>
          </a:prstGeom>
          <a:solidFill>
            <a:srgbClr val="CCCCFF"/>
          </a:solidFill>
          <a:ln w="12700">
            <a:solidFill>
              <a:schemeClr val="tx1"/>
            </a:solidFill>
            <a:miter lim="800000"/>
            <a:headEnd/>
            <a:tailEnd/>
          </a:ln>
        </p:spPr>
        <p:txBody>
          <a:bodyPr/>
          <a:lstStyle/>
          <a:p>
            <a:pPr algn="ctr">
              <a:lnSpc>
                <a:spcPct val="80000"/>
              </a:lnSpc>
            </a:pPr>
            <a:r>
              <a:rPr kumimoji="1" lang="en-US" sz="3000">
                <a:latin typeface="Calibri" charset="0"/>
                <a:cs typeface="Calibri" charset="0"/>
              </a:rPr>
              <a:t>Alabama (1819)</a:t>
            </a:r>
          </a:p>
        </p:txBody>
      </p:sp>
      <p:sp>
        <p:nvSpPr>
          <p:cNvPr id="19" name="AutoShape 6"/>
          <p:cNvSpPr>
            <a:spLocks noChangeArrowheads="1"/>
          </p:cNvSpPr>
          <p:nvPr/>
        </p:nvSpPr>
        <p:spPr bwMode="auto">
          <a:xfrm>
            <a:off x="3592513" y="5189538"/>
            <a:ext cx="2938462" cy="468312"/>
          </a:xfrm>
          <a:prstGeom prst="wedgeRectCallout">
            <a:avLst>
              <a:gd name="adj1" fmla="val 57676"/>
              <a:gd name="adj2" fmla="val 30690"/>
            </a:avLst>
          </a:prstGeom>
          <a:solidFill>
            <a:srgbClr val="FFFF99"/>
          </a:solidFill>
          <a:ln w="12700">
            <a:solidFill>
              <a:schemeClr val="tx1"/>
            </a:solidFill>
            <a:miter lim="800000"/>
            <a:headEnd/>
            <a:tailEnd/>
          </a:ln>
        </p:spPr>
        <p:txBody>
          <a:bodyPr/>
          <a:lstStyle/>
          <a:p>
            <a:pPr algn="ctr">
              <a:lnSpc>
                <a:spcPct val="80000"/>
              </a:lnSpc>
            </a:pPr>
            <a:r>
              <a:rPr kumimoji="1" lang="en-US" sz="3000">
                <a:latin typeface="Calibri" charset="0"/>
                <a:cs typeface="Calibri" charset="0"/>
              </a:rPr>
              <a:t>Louisiana (1812)</a:t>
            </a:r>
          </a:p>
        </p:txBody>
      </p:sp>
      <p:sp>
        <p:nvSpPr>
          <p:cNvPr id="20" name="Rectangle 12"/>
          <p:cNvSpPr>
            <a:spLocks noChangeArrowheads="1"/>
          </p:cNvSpPr>
          <p:nvPr/>
        </p:nvSpPr>
        <p:spPr bwMode="auto">
          <a:xfrm>
            <a:off x="146050" y="2524125"/>
            <a:ext cx="3359150" cy="2062163"/>
          </a:xfrm>
          <a:prstGeom prst="rect">
            <a:avLst/>
          </a:prstGeom>
          <a:solidFill>
            <a:srgbClr val="FFFFCC"/>
          </a:solidFill>
          <a:ln w="12700">
            <a:solidFill>
              <a:schemeClr val="tx1"/>
            </a:solidFill>
            <a:miter lim="800000"/>
            <a:headEnd/>
            <a:tailEnd/>
          </a:ln>
        </p:spPr>
        <p:txBody>
          <a:bodyPr>
            <a:spAutoFit/>
          </a:bodyPr>
          <a:lstStyle/>
          <a:p>
            <a:pPr algn="ctr">
              <a:lnSpc>
                <a:spcPct val="80000"/>
              </a:lnSpc>
              <a:buSzPct val="90000"/>
              <a:buFont typeface="Arial" charset="0"/>
              <a:buNone/>
            </a:pPr>
            <a:r>
              <a:rPr kumimoji="1" lang="en-US" sz="3200">
                <a:latin typeface="Calibri" charset="0"/>
                <a:cs typeface="Calibri" charset="0"/>
              </a:rPr>
              <a:t>Economic and territorial growth created a need to settle America</a:t>
            </a:r>
            <a:r>
              <a:rPr kumimoji="1" lang="ja-JP" altLang="en-US" sz="3200">
                <a:latin typeface="Calibri" charset="0"/>
                <a:cs typeface="Calibri" charset="0"/>
              </a:rPr>
              <a:t>’</a:t>
            </a:r>
            <a:r>
              <a:rPr kumimoji="1" lang="en-US" sz="3200">
                <a:latin typeface="Calibri" charset="0"/>
                <a:cs typeface="Calibri" charset="0"/>
              </a:rPr>
              <a:t>s national borders</a:t>
            </a:r>
          </a:p>
        </p:txBody>
      </p:sp>
    </p:spTree>
    <p:extLst>
      <p:ext uri="{BB962C8B-B14F-4D97-AF65-F5344CB8AC3E}">
        <p14:creationId xmlns:p14="http://schemas.microsoft.com/office/powerpoint/2010/main" val="6882217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0"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nodeType="afterGroup">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nodeType="afterGroup">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nodeType="afterGroup">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grpId="1" nodeType="click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animBg="1"/>
      <p:bldP spid="13"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2310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t="4709" b="11285"/>
          <a:stretch>
            <a:fillRect/>
          </a:stretch>
        </p:blipFill>
        <p:spPr>
          <a:xfrm>
            <a:off x="76200" y="1487488"/>
            <a:ext cx="8991600" cy="5294312"/>
          </a:xfrm>
          <a:noFill/>
          <a:extLst>
            <a:ext uri="{91240B29-F687-4f45-9708-019B960494DF}">
              <a14:hiddenLine xmlns:a14="http://schemas.microsoft.com/office/drawing/2010/main" xmlns="" w="38100">
                <a:solidFill>
                  <a:srgbClr val="000000"/>
                </a:solidFill>
                <a:miter lim="800000"/>
                <a:headEnd/>
                <a:tailEnd/>
              </a14:hiddenLine>
            </a:ext>
          </a:extLst>
        </p:spPr>
      </p:pic>
      <p:sp>
        <p:nvSpPr>
          <p:cNvPr id="48131" name="Rectangle 6"/>
          <p:cNvSpPr>
            <a:spLocks noChangeArrowheads="1"/>
          </p:cNvSpPr>
          <p:nvPr/>
        </p:nvSpPr>
        <p:spPr bwMode="auto">
          <a:xfrm>
            <a:off x="609600" y="96838"/>
            <a:ext cx="8001000" cy="1274762"/>
          </a:xfrm>
          <a:prstGeom prst="rect">
            <a:avLst/>
          </a:prstGeom>
          <a:solidFill>
            <a:srgbClr val="CCFFFF"/>
          </a:solidFill>
          <a:ln w="12700">
            <a:solidFill>
              <a:schemeClr val="tx1"/>
            </a:solidFill>
            <a:miter lim="800000"/>
            <a:headEnd/>
            <a:tailEnd/>
          </a:ln>
        </p:spPr>
        <p:txBody>
          <a:bodyPr>
            <a:spAutoFit/>
          </a:bodyPr>
          <a:lstStyle/>
          <a:p>
            <a:pPr algn="ctr">
              <a:lnSpc>
                <a:spcPct val="80000"/>
              </a:lnSpc>
            </a:pPr>
            <a:r>
              <a:rPr kumimoji="1" lang="en-US" sz="3200">
                <a:latin typeface="Calibri" charset="0"/>
                <a:cs typeface="Calibri" charset="0"/>
              </a:rPr>
              <a:t>President Monroe and his Secretary of State </a:t>
            </a:r>
            <a:br>
              <a:rPr kumimoji="1" lang="en-US" sz="3200">
                <a:latin typeface="Calibri" charset="0"/>
                <a:cs typeface="Calibri" charset="0"/>
              </a:rPr>
            </a:br>
            <a:r>
              <a:rPr kumimoji="1" lang="en-US" sz="3200">
                <a:latin typeface="Calibri" charset="0"/>
                <a:cs typeface="Calibri" charset="0"/>
              </a:rPr>
              <a:t>John Quincy Adams used foreign policy </a:t>
            </a:r>
            <a:br>
              <a:rPr kumimoji="1" lang="en-US" sz="3200">
                <a:latin typeface="Calibri" charset="0"/>
                <a:cs typeface="Calibri" charset="0"/>
              </a:rPr>
            </a:br>
            <a:r>
              <a:rPr kumimoji="1" lang="en-US" sz="3200">
                <a:latin typeface="Calibri" charset="0"/>
                <a:cs typeface="Calibri" charset="0"/>
              </a:rPr>
              <a:t>to promote nationalism &amp; territorial expansion </a:t>
            </a:r>
          </a:p>
        </p:txBody>
      </p:sp>
      <p:sp>
        <p:nvSpPr>
          <p:cNvPr id="9" name="AutoShape 8"/>
          <p:cNvSpPr>
            <a:spLocks noChangeArrowheads="1"/>
          </p:cNvSpPr>
          <p:nvPr/>
        </p:nvSpPr>
        <p:spPr bwMode="auto">
          <a:xfrm>
            <a:off x="152400" y="5410200"/>
            <a:ext cx="4152900" cy="1219200"/>
          </a:xfrm>
          <a:prstGeom prst="wedgeRectCallout">
            <a:avLst>
              <a:gd name="adj1" fmla="val 28458"/>
              <a:gd name="adj2" fmla="val 1097"/>
            </a:avLst>
          </a:prstGeom>
          <a:solidFill>
            <a:srgbClr val="FFCCFF"/>
          </a:solidFill>
          <a:ln w="12700">
            <a:solidFill>
              <a:schemeClr val="tx1"/>
            </a:solidFill>
            <a:miter lim="800000"/>
            <a:headEnd/>
            <a:tailEnd/>
          </a:ln>
        </p:spPr>
        <p:txBody>
          <a:bodyPr/>
          <a:lstStyle/>
          <a:p>
            <a:pPr algn="ctr">
              <a:lnSpc>
                <a:spcPct val="80000"/>
              </a:lnSpc>
              <a:buSzPct val="90000"/>
              <a:buFont typeface="Arial" charset="0"/>
              <a:buNone/>
            </a:pPr>
            <a:r>
              <a:rPr kumimoji="1" lang="en-US" sz="3200">
                <a:latin typeface="Calibri" charset="0"/>
                <a:cs typeface="Calibri" charset="0"/>
              </a:rPr>
              <a:t>In 1819 the USA gained </a:t>
            </a:r>
            <a:br>
              <a:rPr kumimoji="1" lang="en-US" sz="3200">
                <a:latin typeface="Calibri" charset="0"/>
                <a:cs typeface="Calibri" charset="0"/>
              </a:rPr>
            </a:br>
            <a:r>
              <a:rPr kumimoji="1" lang="en-US" sz="3200">
                <a:latin typeface="Calibri" charset="0"/>
                <a:cs typeface="Calibri" charset="0"/>
              </a:rPr>
              <a:t>Florida from Spain with </a:t>
            </a:r>
            <a:br>
              <a:rPr kumimoji="1" lang="en-US" sz="3200">
                <a:latin typeface="Calibri" charset="0"/>
                <a:cs typeface="Calibri" charset="0"/>
              </a:rPr>
            </a:br>
            <a:r>
              <a:rPr kumimoji="1" lang="en-US" sz="3200">
                <a:latin typeface="Calibri" charset="0"/>
                <a:cs typeface="Calibri" charset="0"/>
              </a:rPr>
              <a:t>the Adams-Onis Treaty</a:t>
            </a:r>
          </a:p>
        </p:txBody>
      </p:sp>
      <p:sp>
        <p:nvSpPr>
          <p:cNvPr id="10" name="AutoShape 7"/>
          <p:cNvSpPr>
            <a:spLocks noChangeArrowheads="1"/>
          </p:cNvSpPr>
          <p:nvPr/>
        </p:nvSpPr>
        <p:spPr bwMode="auto">
          <a:xfrm>
            <a:off x="152400" y="3657600"/>
            <a:ext cx="4152900" cy="1616075"/>
          </a:xfrm>
          <a:prstGeom prst="wedgeRectCallout">
            <a:avLst>
              <a:gd name="adj1" fmla="val 12125"/>
              <a:gd name="adj2" fmla="val -9787"/>
            </a:avLst>
          </a:prstGeom>
          <a:solidFill>
            <a:srgbClr val="CCCCFF"/>
          </a:solidFill>
          <a:ln w="12700">
            <a:solidFill>
              <a:schemeClr val="tx1"/>
            </a:solidFill>
            <a:miter lim="800000"/>
            <a:headEnd/>
            <a:tailEnd/>
          </a:ln>
        </p:spPr>
        <p:txBody>
          <a:bodyPr/>
          <a:lstStyle/>
          <a:p>
            <a:pPr algn="ctr">
              <a:lnSpc>
                <a:spcPct val="80000"/>
              </a:lnSpc>
              <a:buSzPct val="90000"/>
              <a:buFont typeface="Arial" charset="0"/>
              <a:buNone/>
            </a:pPr>
            <a:r>
              <a:rPr kumimoji="1" lang="en-US" sz="3200">
                <a:latin typeface="Calibri" charset="0"/>
                <a:cs typeface="Calibri" charset="0"/>
              </a:rPr>
              <a:t>In 1818, the USA </a:t>
            </a:r>
            <a:br>
              <a:rPr kumimoji="1" lang="en-US" sz="3200">
                <a:latin typeface="Calibri" charset="0"/>
                <a:cs typeface="Calibri" charset="0"/>
              </a:rPr>
            </a:br>
            <a:r>
              <a:rPr kumimoji="1" lang="en-US" sz="3200">
                <a:latin typeface="Calibri" charset="0"/>
                <a:cs typeface="Calibri" charset="0"/>
              </a:rPr>
              <a:t>and Britain agreed to establish the Canadian border at the 49</a:t>
            </a:r>
            <a:r>
              <a:rPr lang="en-US" sz="3200">
                <a:latin typeface="Calibri" charset="0"/>
                <a:cs typeface="Calibri" charset="0"/>
              </a:rPr>
              <a:t>°</a:t>
            </a:r>
            <a:endParaRPr kumimoji="1" lang="en-US" sz="3200">
              <a:latin typeface="Calibri" charset="0"/>
              <a:cs typeface="Calibri" charset="0"/>
            </a:endParaRPr>
          </a:p>
        </p:txBody>
      </p:sp>
    </p:spTree>
    <p:extLst>
      <p:ext uri="{BB962C8B-B14F-4D97-AF65-F5344CB8AC3E}">
        <p14:creationId xmlns:p14="http://schemas.microsoft.com/office/powerpoint/2010/main" val="641547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l="64783" t="13901" r="6743" b="11745"/>
          <a:stretch>
            <a:fillRect/>
          </a:stretch>
        </p:blipFill>
        <p:spPr bwMode="auto">
          <a:xfrm>
            <a:off x="4576763" y="152400"/>
            <a:ext cx="4567237" cy="670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9155" name="Rectangle 1"/>
          <p:cNvSpPr>
            <a:spLocks noChangeArrowheads="1"/>
          </p:cNvSpPr>
          <p:nvPr/>
        </p:nvSpPr>
        <p:spPr bwMode="auto">
          <a:xfrm>
            <a:off x="4576763" y="4267200"/>
            <a:ext cx="1290637" cy="25908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l="50000" t="16487" r="17157" b="13470"/>
          <a:stretch>
            <a:fillRect/>
          </a:stretch>
        </p:blipFill>
        <p:spPr bwMode="auto">
          <a:xfrm>
            <a:off x="2205038" y="2822575"/>
            <a:ext cx="3281362" cy="393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l="34183" t="36076" r="32832" b="13042"/>
          <a:stretch>
            <a:fillRect/>
          </a:stretch>
        </p:blipFill>
        <p:spPr bwMode="auto">
          <a:xfrm>
            <a:off x="50800" y="209550"/>
            <a:ext cx="4064000" cy="3524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6" name="Rectangle 15"/>
          <p:cNvSpPr>
            <a:spLocks noChangeArrowheads="1"/>
          </p:cNvSpPr>
          <p:nvPr/>
        </p:nvSpPr>
        <p:spPr bwMode="auto">
          <a:xfrm>
            <a:off x="101600" y="117475"/>
            <a:ext cx="4165600" cy="3244850"/>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In 1823, the Monroe Doctrine warned European nations </a:t>
            </a:r>
            <a:br>
              <a:rPr lang="en-US" sz="3200">
                <a:latin typeface="Calibri" charset="0"/>
                <a:cs typeface="Calibri" charset="0"/>
              </a:rPr>
            </a:br>
            <a:r>
              <a:rPr lang="en-US" sz="3200">
                <a:latin typeface="Calibri" charset="0"/>
                <a:cs typeface="Calibri" charset="0"/>
              </a:rPr>
              <a:t>that the USA would protect the Western Hemisphere and that the U.S. would not interfere in Europe</a:t>
            </a:r>
          </a:p>
        </p:txBody>
      </p:sp>
      <p:pic>
        <p:nvPicPr>
          <p:cNvPr id="18" name="Picture 9" descr="1900s_monroe_doctrine"/>
          <p:cNvPicPr>
            <a:picLocks noChangeAspect="1" noChangeArrowheads="1"/>
          </p:cNvPicPr>
          <p:nvPr/>
        </p:nvPicPr>
        <p:blipFill>
          <a:blip r:embed="rId5">
            <a:extLst>
              <a:ext uri="{28A0092B-C50C-407E-A947-70E740481C1C}">
                <a14:useLocalDpi xmlns:a14="http://schemas.microsoft.com/office/drawing/2010/main" val="0"/>
              </a:ext>
            </a:extLst>
          </a:blip>
          <a:srcRect l="4015" t="3062" r="37671" b="20758"/>
          <a:stretch>
            <a:fillRect/>
          </a:stretch>
        </p:blipFill>
        <p:spPr bwMode="auto">
          <a:xfrm>
            <a:off x="111125" y="3416300"/>
            <a:ext cx="4460875" cy="333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19" name="Picture 18" descr="169_02_2"/>
          <p:cNvPicPr>
            <a:picLocks noChangeAspect="1" noChangeArrowheads="1"/>
          </p:cNvPicPr>
          <p:nvPr/>
        </p:nvPicPr>
        <p:blipFill>
          <a:blip r:embed="rId6">
            <a:extLst>
              <a:ext uri="{28A0092B-C50C-407E-A947-70E740481C1C}">
                <a14:useLocalDpi xmlns:a14="http://schemas.microsoft.com/office/drawing/2010/main" val="0"/>
              </a:ext>
            </a:extLst>
          </a:blip>
          <a:srcRect l="2361" t="2956" r="2498" b="3735"/>
          <a:stretch>
            <a:fillRect/>
          </a:stretch>
        </p:blipFill>
        <p:spPr bwMode="auto">
          <a:xfrm>
            <a:off x="4676775" y="685800"/>
            <a:ext cx="4391025" cy="574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20" name="Rectangle 19"/>
          <p:cNvSpPr>
            <a:spLocks noChangeArrowheads="1"/>
          </p:cNvSpPr>
          <p:nvPr/>
        </p:nvSpPr>
        <p:spPr bwMode="auto">
          <a:xfrm>
            <a:off x="4419600" y="111125"/>
            <a:ext cx="4572000" cy="2860675"/>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When Latin American nations gained independence, the USA wanted to support the </a:t>
            </a:r>
            <a:br>
              <a:rPr lang="en-US" sz="3200">
                <a:latin typeface="Calibri" charset="0"/>
                <a:cs typeface="Calibri" charset="0"/>
              </a:rPr>
            </a:br>
            <a:r>
              <a:rPr lang="en-US" sz="3200">
                <a:latin typeface="Calibri" charset="0"/>
                <a:cs typeface="Calibri" charset="0"/>
              </a:rPr>
              <a:t>new republics and keep European nations from colonizing Latin America  </a:t>
            </a:r>
          </a:p>
        </p:txBody>
      </p:sp>
    </p:spTree>
    <p:extLst>
      <p:ext uri="{BB962C8B-B14F-4D97-AF65-F5344CB8AC3E}">
        <p14:creationId xmlns:p14="http://schemas.microsoft.com/office/powerpoint/2010/main" val="2998851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1857"/>
          <a:stretch>
            <a:fillRect/>
          </a:stretch>
        </p:blipFill>
        <p:spPr bwMode="auto">
          <a:xfrm>
            <a:off x="828675" y="1828800"/>
            <a:ext cx="7858125" cy="501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50179" name="Rectangle 2"/>
          <p:cNvSpPr txBox="1">
            <a:spLocks noChangeArrowheads="1"/>
          </p:cNvSpPr>
          <p:nvPr/>
        </p:nvSpPr>
        <p:spPr bwMode="auto">
          <a:xfrm>
            <a:off x="0" y="1427163"/>
            <a:ext cx="91440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r>
              <a:rPr kumimoji="1" lang="en-US" sz="2400">
                <a:solidFill>
                  <a:srgbClr val="C00000"/>
                </a:solidFill>
                <a:latin typeface="Calibri" charset="0"/>
                <a:cs typeface="Calibri" charset="0"/>
              </a:rPr>
              <a:t>American Slave Population, 1790-1820</a:t>
            </a:r>
          </a:p>
        </p:txBody>
      </p:sp>
      <p:sp>
        <p:nvSpPr>
          <p:cNvPr id="50180" name="Rectangle 2"/>
          <p:cNvSpPr>
            <a:spLocks noChangeArrowheads="1"/>
          </p:cNvSpPr>
          <p:nvPr/>
        </p:nvSpPr>
        <p:spPr bwMode="auto">
          <a:xfrm>
            <a:off x="134938" y="76200"/>
            <a:ext cx="8856662" cy="1274763"/>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The Era of Good Feelings was a time of nationalism, but there were growing problems between the North and South (called sectionalism)</a:t>
            </a:r>
          </a:p>
        </p:txBody>
      </p:sp>
    </p:spTree>
    <p:extLst>
      <p:ext uri="{BB962C8B-B14F-4D97-AF65-F5344CB8AC3E}">
        <p14:creationId xmlns:p14="http://schemas.microsoft.com/office/powerpoint/2010/main" val="849086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1857"/>
          <a:stretch>
            <a:fillRect/>
          </a:stretch>
        </p:blipFill>
        <p:spPr bwMode="auto">
          <a:xfrm>
            <a:off x="828675" y="1828800"/>
            <a:ext cx="7858125" cy="501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51203" name="Rectangle 2"/>
          <p:cNvSpPr txBox="1">
            <a:spLocks noChangeArrowheads="1"/>
          </p:cNvSpPr>
          <p:nvPr/>
        </p:nvSpPr>
        <p:spPr bwMode="auto">
          <a:xfrm>
            <a:off x="0" y="1427163"/>
            <a:ext cx="91440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r>
              <a:rPr kumimoji="1" lang="en-US" sz="2400">
                <a:solidFill>
                  <a:srgbClr val="C00000"/>
                </a:solidFill>
                <a:latin typeface="Calibri" charset="0"/>
                <a:cs typeface="Calibri" charset="0"/>
              </a:rPr>
              <a:t>American Slave Population, 1790-1820</a:t>
            </a:r>
          </a:p>
        </p:txBody>
      </p:sp>
      <p:sp>
        <p:nvSpPr>
          <p:cNvPr id="51204" name="Rectangle 2"/>
          <p:cNvSpPr>
            <a:spLocks noChangeArrowheads="1"/>
          </p:cNvSpPr>
          <p:nvPr/>
        </p:nvSpPr>
        <p:spPr bwMode="auto">
          <a:xfrm>
            <a:off x="76200" y="163513"/>
            <a:ext cx="5046663" cy="1284287"/>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Northerners &amp; Southerners disagreed over slavery, taxes, and the role of government</a:t>
            </a:r>
          </a:p>
        </p:txBody>
      </p:sp>
      <p:sp>
        <p:nvSpPr>
          <p:cNvPr id="51205" name="Rectangle 4"/>
          <p:cNvSpPr>
            <a:spLocks noChangeArrowheads="1"/>
          </p:cNvSpPr>
          <p:nvPr/>
        </p:nvSpPr>
        <p:spPr bwMode="auto">
          <a:xfrm>
            <a:off x="5257800" y="163513"/>
            <a:ext cx="3733800" cy="1284287"/>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These disagreements dominated politics from 1820 to 1860 </a:t>
            </a:r>
          </a:p>
        </p:txBody>
      </p:sp>
    </p:spTree>
    <p:extLst>
      <p:ext uri="{BB962C8B-B14F-4D97-AF65-F5344CB8AC3E}">
        <p14:creationId xmlns:p14="http://schemas.microsoft.com/office/powerpoint/2010/main" val="3214959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upload.wikimedia.org/wikipedia/commons/c/c8/United_States_1820-1821-07.png"/>
          <p:cNvPicPr>
            <a:picLocks noChangeAspect="1" noChangeArrowheads="1"/>
          </p:cNvPicPr>
          <p:nvPr/>
        </p:nvPicPr>
        <p:blipFill>
          <a:blip r:embed="rId3">
            <a:extLst>
              <a:ext uri="{28A0092B-C50C-407E-A947-70E740481C1C}">
                <a14:useLocalDpi xmlns:a14="http://schemas.microsoft.com/office/drawing/2010/main" val="0"/>
              </a:ext>
            </a:extLst>
          </a:blip>
          <a:srcRect t="7298"/>
          <a:stretch>
            <a:fillRect/>
          </a:stretch>
        </p:blipFill>
        <p:spPr bwMode="auto">
          <a:xfrm>
            <a:off x="381000" y="1473200"/>
            <a:ext cx="8458200" cy="530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7" name="Rectangle 3"/>
          <p:cNvSpPr>
            <a:spLocks noChangeArrowheads="1"/>
          </p:cNvSpPr>
          <p:nvPr/>
        </p:nvSpPr>
        <p:spPr bwMode="auto">
          <a:xfrm>
            <a:off x="228600" y="100013"/>
            <a:ext cx="3962400" cy="1238250"/>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100">
                <a:latin typeface="Calibri" charset="0"/>
                <a:cs typeface="Calibri" charset="0"/>
              </a:rPr>
              <a:t>When Missouri applied to become a U.S. state, sectionalism emerged</a:t>
            </a:r>
          </a:p>
        </p:txBody>
      </p:sp>
      <p:sp>
        <p:nvSpPr>
          <p:cNvPr id="52228" name="Rectangle 4"/>
          <p:cNvSpPr>
            <a:spLocks noChangeArrowheads="1"/>
          </p:cNvSpPr>
          <p:nvPr/>
        </p:nvSpPr>
        <p:spPr bwMode="auto">
          <a:xfrm>
            <a:off x="4343400" y="76200"/>
            <a:ext cx="4648200" cy="1246188"/>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100">
                <a:latin typeface="Calibri" charset="0"/>
                <a:cs typeface="Calibri" charset="0"/>
              </a:rPr>
              <a:t>Northerners did not want Southern states to increase power in the national gov</a:t>
            </a:r>
            <a:r>
              <a:rPr lang="ja-JP" altLang="en-US" sz="3100">
                <a:latin typeface="Calibri" charset="0"/>
                <a:cs typeface="Calibri" charset="0"/>
              </a:rPr>
              <a:t>’</a:t>
            </a:r>
            <a:r>
              <a:rPr lang="en-US" sz="3100">
                <a:latin typeface="Calibri" charset="0"/>
                <a:cs typeface="Calibri" charset="0"/>
              </a:rPr>
              <a:t>t</a:t>
            </a:r>
          </a:p>
        </p:txBody>
      </p:sp>
      <p:sp>
        <p:nvSpPr>
          <p:cNvPr id="7" name="Rectangle 6"/>
          <p:cNvSpPr>
            <a:spLocks noChangeArrowheads="1"/>
          </p:cNvSpPr>
          <p:nvPr/>
        </p:nvSpPr>
        <p:spPr bwMode="auto">
          <a:xfrm>
            <a:off x="76200" y="1447800"/>
            <a:ext cx="5410200" cy="1236663"/>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100">
                <a:latin typeface="Calibri" charset="0"/>
                <a:cs typeface="Calibri" charset="0"/>
              </a:rPr>
              <a:t>If Missouri entered as a slave state, the South would have </a:t>
            </a:r>
            <a:br>
              <a:rPr lang="en-US" sz="3100">
                <a:latin typeface="Calibri" charset="0"/>
                <a:cs typeface="Calibri" charset="0"/>
              </a:rPr>
            </a:br>
            <a:r>
              <a:rPr lang="en-US" sz="3100">
                <a:latin typeface="Calibri" charset="0"/>
                <a:cs typeface="Calibri" charset="0"/>
              </a:rPr>
              <a:t>2 more Senators than the North </a:t>
            </a:r>
          </a:p>
        </p:txBody>
      </p:sp>
    </p:spTree>
    <p:extLst>
      <p:ext uri="{BB962C8B-B14F-4D97-AF65-F5344CB8AC3E}">
        <p14:creationId xmlns:p14="http://schemas.microsoft.com/office/powerpoint/2010/main" val="298979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map-Missouri Compromise"/>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152400" y="1081088"/>
            <a:ext cx="8826500" cy="585311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12996" name="Oval 4"/>
          <p:cNvSpPr>
            <a:spLocks noChangeArrowheads="1"/>
          </p:cNvSpPr>
          <p:nvPr/>
        </p:nvSpPr>
        <p:spPr bwMode="auto">
          <a:xfrm>
            <a:off x="4572000" y="3352800"/>
            <a:ext cx="1176338" cy="1130300"/>
          </a:xfrm>
          <a:prstGeom prst="ellipse">
            <a:avLst/>
          </a:prstGeom>
          <a:noFill/>
          <a:ln w="127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3200">
              <a:latin typeface="Calibri" charset="0"/>
              <a:cs typeface="Calibri" charset="0"/>
            </a:endParaRPr>
          </a:p>
        </p:txBody>
      </p:sp>
      <p:sp>
        <p:nvSpPr>
          <p:cNvPr id="53252" name="Rectangle 8"/>
          <p:cNvSpPr>
            <a:spLocks noGrp="1" noChangeArrowheads="1"/>
          </p:cNvSpPr>
          <p:nvPr>
            <p:ph type="title"/>
          </p:nvPr>
        </p:nvSpPr>
        <p:spPr>
          <a:xfrm>
            <a:off x="685800" y="76200"/>
            <a:ext cx="7772400" cy="914400"/>
          </a:xfrm>
          <a:solidFill>
            <a:srgbClr val="FFCCFF"/>
          </a:solidFill>
          <a:ln w="12700">
            <a:solidFill>
              <a:schemeClr val="tx1"/>
            </a:solidFill>
            <a:miter lim="800000"/>
            <a:headEnd/>
            <a:tailEnd/>
          </a:ln>
        </p:spPr>
        <p:txBody>
          <a:bodyPr>
            <a:normAutofit fontScale="90000"/>
          </a:bodyPr>
          <a:lstStyle/>
          <a:p>
            <a:pPr>
              <a:lnSpc>
                <a:spcPct val="85000"/>
              </a:lnSpc>
            </a:pPr>
            <a:r>
              <a:rPr lang="en-US" sz="3200">
                <a:solidFill>
                  <a:schemeClr val="tx1"/>
                </a:solidFill>
                <a:latin typeface="Calibri" charset="0"/>
                <a:cs typeface="Calibri" charset="0"/>
              </a:rPr>
              <a:t>In 1820, Henry Clay negotiated the </a:t>
            </a:r>
            <a:br>
              <a:rPr lang="en-US" sz="3200">
                <a:solidFill>
                  <a:schemeClr val="tx1"/>
                </a:solidFill>
                <a:latin typeface="Calibri" charset="0"/>
                <a:cs typeface="Calibri" charset="0"/>
              </a:rPr>
            </a:br>
            <a:r>
              <a:rPr lang="en-US" sz="3200">
                <a:solidFill>
                  <a:schemeClr val="tx1"/>
                </a:solidFill>
                <a:latin typeface="Calibri" charset="0"/>
                <a:cs typeface="Calibri" charset="0"/>
              </a:rPr>
              <a:t>Missouri Compromise (Compromise of 1820)</a:t>
            </a:r>
          </a:p>
        </p:txBody>
      </p:sp>
      <p:sp>
        <p:nvSpPr>
          <p:cNvPr id="213001" name="Oval 9"/>
          <p:cNvSpPr>
            <a:spLocks noChangeArrowheads="1"/>
          </p:cNvSpPr>
          <p:nvPr/>
        </p:nvSpPr>
        <p:spPr bwMode="auto">
          <a:xfrm>
            <a:off x="7951788" y="1308100"/>
            <a:ext cx="735012" cy="1130300"/>
          </a:xfrm>
          <a:prstGeom prst="ellipse">
            <a:avLst/>
          </a:prstGeom>
          <a:noFill/>
          <a:ln w="127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3200">
              <a:latin typeface="Calibri" charset="0"/>
              <a:cs typeface="Calibri" charset="0"/>
            </a:endParaRPr>
          </a:p>
        </p:txBody>
      </p:sp>
      <p:sp>
        <p:nvSpPr>
          <p:cNvPr id="213002" name="AutoShape 10"/>
          <p:cNvSpPr>
            <a:spLocks noChangeArrowheads="1"/>
          </p:cNvSpPr>
          <p:nvPr/>
        </p:nvSpPr>
        <p:spPr bwMode="auto">
          <a:xfrm>
            <a:off x="3976688" y="2433638"/>
            <a:ext cx="3124200" cy="836612"/>
          </a:xfrm>
          <a:prstGeom prst="wedgeRectCallout">
            <a:avLst>
              <a:gd name="adj1" fmla="val 343"/>
              <a:gd name="adj2" fmla="val 119894"/>
            </a:avLst>
          </a:prstGeom>
          <a:solidFill>
            <a:srgbClr val="FFFF99"/>
          </a:solidFill>
          <a:ln w="12700">
            <a:solidFill>
              <a:schemeClr val="tx1"/>
            </a:solidFill>
            <a:miter lim="800000"/>
            <a:headEnd/>
            <a:tailEnd/>
          </a:ln>
        </p:spPr>
        <p:txBody>
          <a:bodyPr/>
          <a:lstStyle/>
          <a:p>
            <a:pPr algn="ctr" eaLnBrk="1" hangingPunct="1">
              <a:lnSpc>
                <a:spcPct val="80000"/>
              </a:lnSpc>
            </a:pPr>
            <a:r>
              <a:rPr lang="en-US" sz="3200">
                <a:latin typeface="Calibri" charset="0"/>
                <a:cs typeface="Calibri" charset="0"/>
              </a:rPr>
              <a:t>Missouri became a slave state</a:t>
            </a:r>
          </a:p>
        </p:txBody>
      </p:sp>
      <p:sp>
        <p:nvSpPr>
          <p:cNvPr id="213003" name="AutoShape 11"/>
          <p:cNvSpPr>
            <a:spLocks noChangeArrowheads="1"/>
          </p:cNvSpPr>
          <p:nvPr/>
        </p:nvSpPr>
        <p:spPr bwMode="auto">
          <a:xfrm>
            <a:off x="3944938" y="1143000"/>
            <a:ext cx="3751262" cy="1219200"/>
          </a:xfrm>
          <a:prstGeom prst="wedgeRectCallout">
            <a:avLst>
              <a:gd name="adj1" fmla="val 61519"/>
              <a:gd name="adj2" fmla="val 18954"/>
            </a:avLst>
          </a:prstGeom>
          <a:solidFill>
            <a:srgbClr val="CCFFCC"/>
          </a:solidFill>
          <a:ln w="12700">
            <a:solidFill>
              <a:schemeClr val="tx1"/>
            </a:solidFill>
            <a:miter lim="800000"/>
            <a:headEnd/>
            <a:tailEnd/>
          </a:ln>
        </p:spPr>
        <p:txBody>
          <a:bodyPr/>
          <a:lstStyle/>
          <a:p>
            <a:pPr algn="ctr" eaLnBrk="1" hangingPunct="1">
              <a:lnSpc>
                <a:spcPct val="80000"/>
              </a:lnSpc>
            </a:pPr>
            <a:r>
              <a:rPr lang="en-US" sz="3100">
                <a:latin typeface="Calibri" charset="0"/>
                <a:cs typeface="Calibri" charset="0"/>
              </a:rPr>
              <a:t>Maine broke from Massachusetts and became a free state</a:t>
            </a:r>
          </a:p>
        </p:txBody>
      </p:sp>
      <p:sp>
        <p:nvSpPr>
          <p:cNvPr id="213004" name="AutoShape 12"/>
          <p:cNvSpPr>
            <a:spLocks noChangeArrowheads="1"/>
          </p:cNvSpPr>
          <p:nvPr/>
        </p:nvSpPr>
        <p:spPr bwMode="auto">
          <a:xfrm>
            <a:off x="76200" y="5195888"/>
            <a:ext cx="4800600" cy="1281112"/>
          </a:xfrm>
          <a:prstGeom prst="wedgeRectCallout">
            <a:avLst>
              <a:gd name="adj1" fmla="val 8620"/>
              <a:gd name="adj2" fmla="val 1491"/>
            </a:avLst>
          </a:prstGeom>
          <a:solidFill>
            <a:srgbClr val="CCCCFF"/>
          </a:solidFill>
          <a:ln w="12700">
            <a:solidFill>
              <a:schemeClr val="tx1"/>
            </a:solidFill>
            <a:miter lim="800000"/>
            <a:headEnd/>
            <a:tailEnd/>
          </a:ln>
        </p:spPr>
        <p:txBody>
          <a:bodyPr/>
          <a:lstStyle/>
          <a:p>
            <a:pPr algn="ctr" eaLnBrk="1" hangingPunct="1">
              <a:lnSpc>
                <a:spcPct val="80000"/>
              </a:lnSpc>
            </a:pPr>
            <a:r>
              <a:rPr lang="en-US" sz="3200">
                <a:latin typeface="Calibri" charset="0"/>
                <a:cs typeface="Calibri" charset="0"/>
              </a:rPr>
              <a:t>Slavery was outlawed in </a:t>
            </a:r>
            <a:br>
              <a:rPr lang="en-US" sz="3200">
                <a:latin typeface="Calibri" charset="0"/>
                <a:cs typeface="Calibri" charset="0"/>
              </a:rPr>
            </a:br>
            <a:r>
              <a:rPr lang="en-US" sz="3200">
                <a:latin typeface="Calibri" charset="0"/>
                <a:cs typeface="Calibri" charset="0"/>
              </a:rPr>
              <a:t>all western territories above the latitude of 36°30'</a:t>
            </a:r>
          </a:p>
        </p:txBody>
      </p:sp>
    </p:spTree>
    <p:extLst>
      <p:ext uri="{BB962C8B-B14F-4D97-AF65-F5344CB8AC3E}">
        <p14:creationId xmlns:p14="http://schemas.microsoft.com/office/powerpoint/2010/main" val="4159778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99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300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1300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1300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3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nimBg="1" autoUpdateAnimBg="0"/>
      <p:bldP spid="213001" grpId="0" animBg="1" autoUpdateAnimBg="0"/>
      <p:bldP spid="213002" grpId="0" animBg="1" autoUpdateAnimBg="0"/>
      <p:bldP spid="213003" grpId="0" animBg="1" autoUpdateAnimBg="0"/>
      <p:bldP spid="213004"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ages.politico.com/global/2012/05/605_thomas_jefferson_978.jpg"/>
          <p:cNvPicPr>
            <a:picLocks noChangeAspect="1" noChangeArrowheads="1"/>
          </p:cNvPicPr>
          <p:nvPr/>
        </p:nvPicPr>
        <p:blipFill>
          <a:blip r:embed="rId2">
            <a:extLst>
              <a:ext uri="{28A0092B-C50C-407E-A947-70E740481C1C}">
                <a14:useLocalDpi xmlns:a14="http://schemas.microsoft.com/office/drawing/2010/main" val="0"/>
              </a:ext>
            </a:extLst>
          </a:blip>
          <a:srcRect l="10818" t="8705" r="18399" b="19746"/>
          <a:stretch>
            <a:fillRect/>
          </a:stretch>
        </p:blipFill>
        <p:spPr bwMode="auto">
          <a:xfrm>
            <a:off x="381000" y="485774"/>
            <a:ext cx="2784596" cy="347662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Picture 2" descr="http://davidostewart.com/wp-content/uploads/2012/05/James-Madison-president.jpg"/>
          <p:cNvPicPr>
            <a:picLocks noChangeAspect="1" noChangeArrowheads="1"/>
          </p:cNvPicPr>
          <p:nvPr/>
        </p:nvPicPr>
        <p:blipFill>
          <a:blip r:embed="rId3">
            <a:extLst>
              <a:ext uri="{28A0092B-C50C-407E-A947-70E740481C1C}">
                <a14:useLocalDpi xmlns:a14="http://schemas.microsoft.com/office/drawing/2010/main" val="0"/>
              </a:ext>
            </a:extLst>
          </a:blip>
          <a:srcRect l="10077" t="996" r="12671" b="19846"/>
          <a:stretch>
            <a:fillRect/>
          </a:stretch>
        </p:blipFill>
        <p:spPr bwMode="auto">
          <a:xfrm>
            <a:off x="3410853" y="547686"/>
            <a:ext cx="2608947" cy="341471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 name="Picture 4" descr="http://lh6.ggpht.com/_T1DngjUnXyI/TUSU2Ql4x0I/AAAAAAAAACc/hPirf5W8NVU/5.%20James%20Monroe%5b3%5d.jpg"/>
          <p:cNvPicPr>
            <a:picLocks noChangeAspect="1" noChangeArrowheads="1"/>
          </p:cNvPicPr>
          <p:nvPr/>
        </p:nvPicPr>
        <p:blipFill>
          <a:blip r:embed="rId4">
            <a:extLst>
              <a:ext uri="{28A0092B-C50C-407E-A947-70E740481C1C}">
                <a14:useLocalDpi xmlns:a14="http://schemas.microsoft.com/office/drawing/2010/main" val="0"/>
              </a:ext>
            </a:extLst>
          </a:blip>
          <a:srcRect r="24652" b="19769"/>
          <a:stretch>
            <a:fillRect/>
          </a:stretch>
        </p:blipFill>
        <p:spPr bwMode="auto">
          <a:xfrm>
            <a:off x="6281738" y="485774"/>
            <a:ext cx="2595399" cy="347662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4277" name="TextBox 3"/>
          <p:cNvSpPr txBox="1">
            <a:spLocks noChangeArrowheads="1"/>
          </p:cNvSpPr>
          <p:nvPr/>
        </p:nvSpPr>
        <p:spPr bwMode="auto">
          <a:xfrm>
            <a:off x="228600" y="128588"/>
            <a:ext cx="3013075"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pPr>
            <a:r>
              <a:rPr lang="en-US" sz="2400">
                <a:solidFill>
                  <a:srgbClr val="C00000"/>
                </a:solidFill>
                <a:latin typeface="Calibri" charset="0"/>
                <a:cs typeface="Calibri" charset="0"/>
              </a:rPr>
              <a:t>Jefferson (1801-1809)</a:t>
            </a:r>
          </a:p>
        </p:txBody>
      </p:sp>
      <p:sp>
        <p:nvSpPr>
          <p:cNvPr id="54278" name="TextBox 10"/>
          <p:cNvSpPr txBox="1">
            <a:spLocks noChangeArrowheads="1"/>
          </p:cNvSpPr>
          <p:nvPr/>
        </p:nvSpPr>
        <p:spPr bwMode="auto">
          <a:xfrm>
            <a:off x="3124200" y="128588"/>
            <a:ext cx="3013075"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pPr>
            <a:r>
              <a:rPr lang="en-US" sz="2400">
                <a:solidFill>
                  <a:srgbClr val="0000CC"/>
                </a:solidFill>
                <a:latin typeface="Calibri" charset="0"/>
                <a:cs typeface="Calibri" charset="0"/>
              </a:rPr>
              <a:t>Madison (1809-1817)</a:t>
            </a:r>
          </a:p>
        </p:txBody>
      </p:sp>
      <p:sp>
        <p:nvSpPr>
          <p:cNvPr id="54279" name="TextBox 11"/>
          <p:cNvSpPr txBox="1">
            <a:spLocks noChangeArrowheads="1"/>
          </p:cNvSpPr>
          <p:nvPr/>
        </p:nvSpPr>
        <p:spPr bwMode="auto">
          <a:xfrm>
            <a:off x="6054725" y="138113"/>
            <a:ext cx="3013075"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pPr>
            <a:r>
              <a:rPr lang="en-US" sz="2400">
                <a:solidFill>
                  <a:srgbClr val="660066"/>
                </a:solidFill>
                <a:latin typeface="Calibri" charset="0"/>
                <a:cs typeface="Calibri" charset="0"/>
              </a:rPr>
              <a:t>Monroe (1817-1825)</a:t>
            </a:r>
          </a:p>
        </p:txBody>
      </p:sp>
      <p:sp>
        <p:nvSpPr>
          <p:cNvPr id="54280" name="TextBox 4"/>
          <p:cNvSpPr txBox="1">
            <a:spLocks noChangeArrowheads="1"/>
          </p:cNvSpPr>
          <p:nvPr/>
        </p:nvSpPr>
        <p:spPr bwMode="auto">
          <a:xfrm>
            <a:off x="381000" y="3954463"/>
            <a:ext cx="8651875" cy="2293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spcAft>
                <a:spcPts val="900"/>
              </a:spcAft>
            </a:pPr>
            <a:r>
              <a:rPr lang="en-US" sz="3200">
                <a:solidFill>
                  <a:srgbClr val="C00000"/>
                </a:solidFill>
                <a:latin typeface="Calibri" charset="0"/>
                <a:cs typeface="Calibri" charset="0"/>
              </a:rPr>
              <a:t>For each president, provide a list </a:t>
            </a:r>
            <a:br>
              <a:rPr lang="en-US" sz="3200">
                <a:solidFill>
                  <a:srgbClr val="C00000"/>
                </a:solidFill>
                <a:latin typeface="Calibri" charset="0"/>
                <a:cs typeface="Calibri" charset="0"/>
              </a:rPr>
            </a:br>
            <a:r>
              <a:rPr lang="en-US" sz="3200">
                <a:solidFill>
                  <a:srgbClr val="C00000"/>
                </a:solidFill>
                <a:latin typeface="Calibri" charset="0"/>
                <a:cs typeface="Calibri" charset="0"/>
              </a:rPr>
              <a:t>of achievements and failures</a:t>
            </a:r>
          </a:p>
          <a:p>
            <a:pPr algn="ctr">
              <a:lnSpc>
                <a:spcPct val="80000"/>
              </a:lnSpc>
              <a:spcAft>
                <a:spcPts val="900"/>
              </a:spcAft>
            </a:pPr>
            <a:r>
              <a:rPr lang="en-US" sz="3200">
                <a:solidFill>
                  <a:srgbClr val="0000CC"/>
                </a:solidFill>
                <a:latin typeface="Calibri" charset="0"/>
                <a:cs typeface="Calibri" charset="0"/>
              </a:rPr>
              <a:t>Rank order the </a:t>
            </a:r>
            <a:r>
              <a:rPr lang="ja-JP" altLang="en-US" sz="3200">
                <a:solidFill>
                  <a:srgbClr val="0000CC"/>
                </a:solidFill>
                <a:latin typeface="Calibri" charset="0"/>
                <a:cs typeface="Calibri" charset="0"/>
              </a:rPr>
              <a:t>“</a:t>
            </a:r>
            <a:r>
              <a:rPr lang="en-US" sz="3200">
                <a:solidFill>
                  <a:srgbClr val="0000CC"/>
                </a:solidFill>
                <a:latin typeface="Calibri" charset="0"/>
                <a:cs typeface="Calibri" charset="0"/>
              </a:rPr>
              <a:t>success</a:t>
            </a:r>
            <a:r>
              <a:rPr lang="ja-JP" altLang="en-US" sz="3200">
                <a:solidFill>
                  <a:srgbClr val="0000CC"/>
                </a:solidFill>
                <a:latin typeface="Calibri" charset="0"/>
                <a:cs typeface="Calibri" charset="0"/>
              </a:rPr>
              <a:t>”</a:t>
            </a:r>
            <a:r>
              <a:rPr lang="en-US" sz="3200">
                <a:solidFill>
                  <a:srgbClr val="0000CC"/>
                </a:solidFill>
                <a:latin typeface="Calibri" charset="0"/>
                <a:cs typeface="Calibri" charset="0"/>
              </a:rPr>
              <a:t> of the Republican presidents: Jefferson, Madison, and Monroe</a:t>
            </a:r>
          </a:p>
          <a:p>
            <a:pPr algn="ctr">
              <a:lnSpc>
                <a:spcPct val="80000"/>
              </a:lnSpc>
              <a:spcAft>
                <a:spcPts val="900"/>
              </a:spcAft>
            </a:pPr>
            <a:r>
              <a:rPr lang="en-US" sz="3200">
                <a:solidFill>
                  <a:srgbClr val="660066"/>
                </a:solidFill>
                <a:latin typeface="Calibri" charset="0"/>
                <a:cs typeface="Calibri" charset="0"/>
              </a:rPr>
              <a:t>Be ready to share your answers </a:t>
            </a:r>
          </a:p>
        </p:txBody>
      </p:sp>
    </p:spTree>
    <p:extLst>
      <p:ext uri="{BB962C8B-B14F-4D97-AF65-F5344CB8AC3E}">
        <p14:creationId xmlns:p14="http://schemas.microsoft.com/office/powerpoint/2010/main" val="127476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81000" y="111125"/>
            <a:ext cx="8534400" cy="879475"/>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a:lnSpc>
                <a:spcPct val="80000"/>
              </a:lnSpc>
            </a:pPr>
            <a:r>
              <a:rPr lang="en-US" sz="3200">
                <a:latin typeface="Calibri" charset="0"/>
                <a:cs typeface="Calibri" charset="0"/>
              </a:rPr>
              <a:t>Monroe</a:t>
            </a:r>
            <a:r>
              <a:rPr lang="ja-JP" altLang="en-US" sz="3200">
                <a:latin typeface="Calibri" charset="0"/>
                <a:cs typeface="Calibri" charset="0"/>
              </a:rPr>
              <a:t>’</a:t>
            </a:r>
            <a:r>
              <a:rPr lang="en-US" sz="3200">
                <a:latin typeface="Calibri" charset="0"/>
                <a:cs typeface="Calibri" charset="0"/>
              </a:rPr>
              <a:t>s goals as president were to promote national unity and America</a:t>
            </a:r>
            <a:r>
              <a:rPr lang="ja-JP" altLang="en-US" sz="3200">
                <a:latin typeface="Calibri" charset="0"/>
                <a:cs typeface="Calibri" charset="0"/>
              </a:rPr>
              <a:t>’</a:t>
            </a:r>
            <a:r>
              <a:rPr lang="en-US" sz="3200">
                <a:latin typeface="Calibri" charset="0"/>
                <a:cs typeface="Calibri" charset="0"/>
              </a:rPr>
              <a:t>s place the world</a:t>
            </a:r>
          </a:p>
        </p:txBody>
      </p:sp>
      <p:cxnSp>
        <p:nvCxnSpPr>
          <p:cNvPr id="11" name="Straight Arrow Connector 10"/>
          <p:cNvCxnSpPr>
            <a:cxnSpLocks noChangeShapeType="1"/>
          </p:cNvCxnSpPr>
          <p:nvPr/>
        </p:nvCxnSpPr>
        <p:spPr bwMode="auto">
          <a:xfrm>
            <a:off x="76200" y="4502150"/>
            <a:ext cx="8991600" cy="0"/>
          </a:xfrm>
          <a:prstGeom prst="straightConnector1">
            <a:avLst/>
          </a:prstGeom>
          <a:noFill/>
          <a:ln w="76200">
            <a:solidFill>
              <a:srgbClr val="2D5CB9"/>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pic>
        <p:nvPicPr>
          <p:cNvPr id="41988" name="Picture 5" descr="Image:George Washington 1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32225"/>
            <a:ext cx="1014413" cy="133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6" descr="http://upload.wikimedia.org/wikipedia/commons/4/44/JohnAdams_2nd_US_President.jpg"/>
          <p:cNvPicPr>
            <a:picLocks noChangeAspect="1" noChangeArrowheads="1"/>
          </p:cNvPicPr>
          <p:nvPr/>
        </p:nvPicPr>
        <p:blipFill>
          <a:blip r:embed="rId3">
            <a:extLst>
              <a:ext uri="{28A0092B-C50C-407E-A947-70E740481C1C}">
                <a14:useLocalDpi xmlns:a14="http://schemas.microsoft.com/office/drawing/2010/main" val="0"/>
              </a:ext>
            </a:extLst>
          </a:blip>
          <a:srcRect l="22186" t="10583" r="11772" b="21300"/>
          <a:stretch>
            <a:fillRect/>
          </a:stretch>
        </p:blipFill>
        <p:spPr bwMode="auto">
          <a:xfrm>
            <a:off x="1600200" y="3832225"/>
            <a:ext cx="1073150" cy="135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0" name="Picture 2" descr="http://images.politico.com/global/2012/05/605_thomas_jefferson_978.jpg"/>
          <p:cNvPicPr>
            <a:picLocks noChangeAspect="1" noChangeArrowheads="1"/>
          </p:cNvPicPr>
          <p:nvPr/>
        </p:nvPicPr>
        <p:blipFill>
          <a:blip r:embed="rId4">
            <a:extLst>
              <a:ext uri="{28A0092B-C50C-407E-A947-70E740481C1C}">
                <a14:useLocalDpi xmlns:a14="http://schemas.microsoft.com/office/drawing/2010/main" val="0"/>
              </a:ext>
            </a:extLst>
          </a:blip>
          <a:srcRect l="10818" t="8705" r="18399" b="19746"/>
          <a:stretch>
            <a:fillRect/>
          </a:stretch>
        </p:blipFill>
        <p:spPr bwMode="auto">
          <a:xfrm>
            <a:off x="2819400" y="3848100"/>
            <a:ext cx="1073150" cy="133985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1991" name="Picture 2" descr="http://davidostewart.com/wp-content/uploads/2012/05/James-Madison-president.jpg"/>
          <p:cNvPicPr>
            <a:picLocks noChangeAspect="1" noChangeArrowheads="1"/>
          </p:cNvPicPr>
          <p:nvPr/>
        </p:nvPicPr>
        <p:blipFill>
          <a:blip r:embed="rId5">
            <a:extLst>
              <a:ext uri="{28A0092B-C50C-407E-A947-70E740481C1C}">
                <a14:useLocalDpi xmlns:a14="http://schemas.microsoft.com/office/drawing/2010/main" val="0"/>
              </a:ext>
            </a:extLst>
          </a:blip>
          <a:srcRect l="10077" t="996" r="12671" b="19846"/>
          <a:stretch>
            <a:fillRect/>
          </a:stretch>
        </p:blipFill>
        <p:spPr bwMode="auto">
          <a:xfrm>
            <a:off x="4046538" y="3832225"/>
            <a:ext cx="1058862" cy="1385888"/>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1992" name="Picture 4" descr="http://lh6.ggpht.com/_T1DngjUnXyI/TUSU2Ql4x0I/AAAAAAAAACc/hPirf5W8NVU/5.%20James%20Monroe%5b3%5d.jpg"/>
          <p:cNvPicPr>
            <a:picLocks noChangeAspect="1" noChangeArrowheads="1"/>
          </p:cNvPicPr>
          <p:nvPr/>
        </p:nvPicPr>
        <p:blipFill>
          <a:blip r:embed="rId6">
            <a:extLst>
              <a:ext uri="{28A0092B-C50C-407E-A947-70E740481C1C}">
                <a14:useLocalDpi xmlns:a14="http://schemas.microsoft.com/office/drawing/2010/main" val="0"/>
              </a:ext>
            </a:extLst>
          </a:blip>
          <a:srcRect r="24652" b="19769"/>
          <a:stretch>
            <a:fillRect/>
          </a:stretch>
        </p:blipFill>
        <p:spPr bwMode="auto">
          <a:xfrm>
            <a:off x="5257800" y="3816350"/>
            <a:ext cx="1023938" cy="137160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1993" name="Picture 6" descr="File:John Quincy Adams by George Caleb Bingham (detail), c. 1850 after 1844 original - DSC0323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8425" y="3810000"/>
            <a:ext cx="1019175" cy="1360488"/>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1994" name="Picture 8" descr="File:Andrew Jackson.jpg"/>
          <p:cNvPicPr>
            <a:picLocks noChangeAspect="1" noChangeArrowheads="1"/>
          </p:cNvPicPr>
          <p:nvPr/>
        </p:nvPicPr>
        <p:blipFill>
          <a:blip r:embed="rId8">
            <a:extLst>
              <a:ext uri="{28A0092B-C50C-407E-A947-70E740481C1C}">
                <a14:useLocalDpi xmlns:a14="http://schemas.microsoft.com/office/drawing/2010/main" val="0"/>
              </a:ext>
            </a:extLst>
          </a:blip>
          <a:srcRect l="10114" r="6250" b="6311"/>
          <a:stretch>
            <a:fillRect/>
          </a:stretch>
        </p:blipFill>
        <p:spPr bwMode="auto">
          <a:xfrm>
            <a:off x="7620000" y="3786188"/>
            <a:ext cx="1019175"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5" name="TextBox 17"/>
          <p:cNvSpPr txBox="1">
            <a:spLocks noChangeArrowheads="1"/>
          </p:cNvSpPr>
          <p:nvPr/>
        </p:nvSpPr>
        <p:spPr bwMode="auto">
          <a:xfrm>
            <a:off x="381000" y="2825750"/>
            <a:ext cx="1371600"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0000CC"/>
                </a:solidFill>
                <a:latin typeface="Calibri" charset="0"/>
                <a:cs typeface="Calibri" charset="0"/>
              </a:rPr>
              <a:t>8</a:t>
            </a:r>
            <a:r>
              <a:rPr lang="en-US" sz="2000">
                <a:solidFill>
                  <a:srgbClr val="0000CC"/>
                </a:solidFill>
                <a:latin typeface="Calibri" charset="0"/>
                <a:cs typeface="Calibri" charset="0"/>
              </a:rPr>
              <a:t> </a:t>
            </a:r>
            <a:r>
              <a:rPr lang="en-US" sz="3200">
                <a:solidFill>
                  <a:srgbClr val="0000CC"/>
                </a:solidFill>
                <a:latin typeface="Calibri" charset="0"/>
                <a:cs typeface="Calibri" charset="0"/>
              </a:rPr>
              <a:t>yrs</a:t>
            </a:r>
          </a:p>
          <a:p>
            <a:pPr algn="ctr">
              <a:lnSpc>
                <a:spcPct val="80000"/>
              </a:lnSpc>
            </a:pPr>
            <a:r>
              <a:rPr lang="en-US" sz="1600">
                <a:solidFill>
                  <a:srgbClr val="0000CC"/>
                </a:solidFill>
                <a:latin typeface="Calibri" charset="0"/>
                <a:cs typeface="Calibri" charset="0"/>
              </a:rPr>
              <a:t>George Washington</a:t>
            </a:r>
          </a:p>
          <a:p>
            <a:pPr algn="ctr">
              <a:lnSpc>
                <a:spcPct val="80000"/>
              </a:lnSpc>
            </a:pPr>
            <a:r>
              <a:rPr lang="en-US" sz="1600">
                <a:solidFill>
                  <a:srgbClr val="0000CC"/>
                </a:solidFill>
                <a:latin typeface="Calibri" charset="0"/>
                <a:cs typeface="Calibri" charset="0"/>
              </a:rPr>
              <a:t>(1789-1797)</a:t>
            </a:r>
          </a:p>
        </p:txBody>
      </p:sp>
      <p:sp>
        <p:nvSpPr>
          <p:cNvPr id="41996" name="TextBox 22"/>
          <p:cNvSpPr txBox="1">
            <a:spLocks noChangeArrowheads="1"/>
          </p:cNvSpPr>
          <p:nvPr/>
        </p:nvSpPr>
        <p:spPr bwMode="auto">
          <a:xfrm>
            <a:off x="1524000" y="2819400"/>
            <a:ext cx="12192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0000CC"/>
                </a:solidFill>
                <a:latin typeface="Calibri" charset="0"/>
                <a:cs typeface="Calibri" charset="0"/>
              </a:rPr>
              <a:t>4</a:t>
            </a:r>
            <a:r>
              <a:rPr lang="en-US" sz="2000">
                <a:solidFill>
                  <a:srgbClr val="0000CC"/>
                </a:solidFill>
                <a:latin typeface="Calibri" charset="0"/>
                <a:cs typeface="Calibri" charset="0"/>
              </a:rPr>
              <a:t> </a:t>
            </a:r>
            <a:r>
              <a:rPr lang="en-US" sz="3200">
                <a:solidFill>
                  <a:srgbClr val="0000CC"/>
                </a:solidFill>
                <a:latin typeface="Calibri" charset="0"/>
                <a:cs typeface="Calibri" charset="0"/>
              </a:rPr>
              <a:t>yrs</a:t>
            </a:r>
          </a:p>
          <a:p>
            <a:pPr algn="ctr">
              <a:lnSpc>
                <a:spcPct val="80000"/>
              </a:lnSpc>
            </a:pPr>
            <a:r>
              <a:rPr lang="en-US" sz="1600">
                <a:solidFill>
                  <a:srgbClr val="0000CC"/>
                </a:solidFill>
                <a:latin typeface="Calibri" charset="0"/>
                <a:cs typeface="Calibri" charset="0"/>
              </a:rPr>
              <a:t>John </a:t>
            </a:r>
            <a:br>
              <a:rPr lang="en-US" sz="1600">
                <a:solidFill>
                  <a:srgbClr val="0000CC"/>
                </a:solidFill>
                <a:latin typeface="Calibri" charset="0"/>
                <a:cs typeface="Calibri" charset="0"/>
              </a:rPr>
            </a:br>
            <a:r>
              <a:rPr lang="en-US" sz="1600">
                <a:solidFill>
                  <a:srgbClr val="0000CC"/>
                </a:solidFill>
                <a:latin typeface="Calibri" charset="0"/>
                <a:cs typeface="Calibri" charset="0"/>
              </a:rPr>
              <a:t>Adams</a:t>
            </a:r>
          </a:p>
          <a:p>
            <a:pPr algn="ctr">
              <a:lnSpc>
                <a:spcPct val="80000"/>
              </a:lnSpc>
            </a:pPr>
            <a:r>
              <a:rPr lang="en-US" sz="1600">
                <a:solidFill>
                  <a:srgbClr val="0000CC"/>
                </a:solidFill>
                <a:latin typeface="Calibri" charset="0"/>
                <a:cs typeface="Calibri" charset="0"/>
              </a:rPr>
              <a:t>(1797-1801)</a:t>
            </a:r>
          </a:p>
        </p:txBody>
      </p:sp>
      <p:sp>
        <p:nvSpPr>
          <p:cNvPr id="41997" name="TextBox 23"/>
          <p:cNvSpPr txBox="1">
            <a:spLocks noChangeArrowheads="1"/>
          </p:cNvSpPr>
          <p:nvPr/>
        </p:nvSpPr>
        <p:spPr bwMode="auto">
          <a:xfrm>
            <a:off x="2743200" y="2825750"/>
            <a:ext cx="1295400"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8</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Thomas </a:t>
            </a:r>
            <a:br>
              <a:rPr lang="en-US" sz="1600">
                <a:solidFill>
                  <a:srgbClr val="C00000"/>
                </a:solidFill>
                <a:latin typeface="Calibri" charset="0"/>
                <a:cs typeface="Calibri" charset="0"/>
              </a:rPr>
            </a:br>
            <a:r>
              <a:rPr lang="en-US" sz="1600">
                <a:solidFill>
                  <a:srgbClr val="C00000"/>
                </a:solidFill>
                <a:latin typeface="Calibri" charset="0"/>
                <a:cs typeface="Calibri" charset="0"/>
              </a:rPr>
              <a:t>Jefferson</a:t>
            </a:r>
          </a:p>
          <a:p>
            <a:pPr algn="ctr">
              <a:lnSpc>
                <a:spcPct val="80000"/>
              </a:lnSpc>
            </a:pPr>
            <a:r>
              <a:rPr lang="en-US" sz="1600">
                <a:solidFill>
                  <a:srgbClr val="C00000"/>
                </a:solidFill>
                <a:latin typeface="Calibri" charset="0"/>
                <a:cs typeface="Calibri" charset="0"/>
              </a:rPr>
              <a:t>(1801-1809)</a:t>
            </a:r>
          </a:p>
        </p:txBody>
      </p:sp>
      <p:sp>
        <p:nvSpPr>
          <p:cNvPr id="41998" name="TextBox 24"/>
          <p:cNvSpPr txBox="1">
            <a:spLocks noChangeArrowheads="1"/>
          </p:cNvSpPr>
          <p:nvPr/>
        </p:nvSpPr>
        <p:spPr bwMode="auto">
          <a:xfrm>
            <a:off x="3917950" y="2825750"/>
            <a:ext cx="1339850"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8</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James </a:t>
            </a:r>
          </a:p>
          <a:p>
            <a:pPr algn="ctr">
              <a:lnSpc>
                <a:spcPct val="80000"/>
              </a:lnSpc>
            </a:pPr>
            <a:r>
              <a:rPr lang="en-US" sz="1600">
                <a:solidFill>
                  <a:srgbClr val="C00000"/>
                </a:solidFill>
                <a:latin typeface="Calibri" charset="0"/>
                <a:cs typeface="Calibri" charset="0"/>
              </a:rPr>
              <a:t>Madison</a:t>
            </a:r>
          </a:p>
          <a:p>
            <a:pPr algn="ctr">
              <a:lnSpc>
                <a:spcPct val="80000"/>
              </a:lnSpc>
            </a:pPr>
            <a:r>
              <a:rPr lang="en-US" sz="1600">
                <a:solidFill>
                  <a:srgbClr val="C00000"/>
                </a:solidFill>
                <a:latin typeface="Calibri" charset="0"/>
                <a:cs typeface="Calibri" charset="0"/>
              </a:rPr>
              <a:t>(1809-1817)</a:t>
            </a:r>
            <a:endParaRPr lang="en-US" sz="1200">
              <a:solidFill>
                <a:srgbClr val="C00000"/>
              </a:solidFill>
              <a:latin typeface="Calibri" charset="0"/>
              <a:cs typeface="Calibri" charset="0"/>
            </a:endParaRPr>
          </a:p>
        </p:txBody>
      </p:sp>
      <p:sp>
        <p:nvSpPr>
          <p:cNvPr id="41999" name="TextBox 25"/>
          <p:cNvSpPr txBox="1">
            <a:spLocks noChangeArrowheads="1"/>
          </p:cNvSpPr>
          <p:nvPr/>
        </p:nvSpPr>
        <p:spPr bwMode="auto">
          <a:xfrm>
            <a:off x="5181600" y="2825750"/>
            <a:ext cx="1214438"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8</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James</a:t>
            </a:r>
            <a:br>
              <a:rPr lang="en-US" sz="1600">
                <a:solidFill>
                  <a:srgbClr val="C00000"/>
                </a:solidFill>
                <a:latin typeface="Calibri" charset="0"/>
                <a:cs typeface="Calibri" charset="0"/>
              </a:rPr>
            </a:br>
            <a:r>
              <a:rPr lang="en-US" sz="1600">
                <a:solidFill>
                  <a:srgbClr val="C00000"/>
                </a:solidFill>
                <a:latin typeface="Calibri" charset="0"/>
                <a:cs typeface="Calibri" charset="0"/>
              </a:rPr>
              <a:t>Monroe </a:t>
            </a:r>
          </a:p>
          <a:p>
            <a:pPr algn="ctr">
              <a:lnSpc>
                <a:spcPct val="80000"/>
              </a:lnSpc>
            </a:pPr>
            <a:r>
              <a:rPr lang="en-US" sz="1600">
                <a:solidFill>
                  <a:srgbClr val="C00000"/>
                </a:solidFill>
                <a:latin typeface="Calibri" charset="0"/>
                <a:cs typeface="Calibri" charset="0"/>
              </a:rPr>
              <a:t>(1817-1825)</a:t>
            </a:r>
          </a:p>
        </p:txBody>
      </p:sp>
      <p:sp>
        <p:nvSpPr>
          <p:cNvPr id="42000" name="TextBox 26"/>
          <p:cNvSpPr txBox="1">
            <a:spLocks noChangeArrowheads="1"/>
          </p:cNvSpPr>
          <p:nvPr/>
        </p:nvSpPr>
        <p:spPr bwMode="auto">
          <a:xfrm>
            <a:off x="6281738" y="2825750"/>
            <a:ext cx="1338262"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4</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John Quincy</a:t>
            </a:r>
            <a:br>
              <a:rPr lang="en-US" sz="1600">
                <a:solidFill>
                  <a:srgbClr val="C00000"/>
                </a:solidFill>
                <a:latin typeface="Calibri" charset="0"/>
                <a:cs typeface="Calibri" charset="0"/>
              </a:rPr>
            </a:br>
            <a:r>
              <a:rPr lang="en-US" sz="1600">
                <a:solidFill>
                  <a:srgbClr val="C00000"/>
                </a:solidFill>
                <a:latin typeface="Calibri" charset="0"/>
                <a:cs typeface="Calibri" charset="0"/>
              </a:rPr>
              <a:t>Adams </a:t>
            </a:r>
          </a:p>
          <a:p>
            <a:pPr algn="ctr">
              <a:lnSpc>
                <a:spcPct val="80000"/>
              </a:lnSpc>
            </a:pPr>
            <a:r>
              <a:rPr lang="en-US" sz="1600">
                <a:solidFill>
                  <a:srgbClr val="C00000"/>
                </a:solidFill>
                <a:latin typeface="Calibri" charset="0"/>
                <a:cs typeface="Calibri" charset="0"/>
              </a:rPr>
              <a:t>(1825-1829)</a:t>
            </a:r>
          </a:p>
        </p:txBody>
      </p:sp>
      <p:sp>
        <p:nvSpPr>
          <p:cNvPr id="42001" name="TextBox 27"/>
          <p:cNvSpPr txBox="1">
            <a:spLocks noChangeArrowheads="1"/>
          </p:cNvSpPr>
          <p:nvPr/>
        </p:nvSpPr>
        <p:spPr bwMode="auto">
          <a:xfrm>
            <a:off x="7467600" y="2825750"/>
            <a:ext cx="1295400"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3200">
                <a:solidFill>
                  <a:srgbClr val="006600"/>
                </a:solidFill>
                <a:latin typeface="Calibri" charset="0"/>
                <a:cs typeface="Calibri" charset="0"/>
              </a:rPr>
              <a:t>8</a:t>
            </a:r>
            <a:r>
              <a:rPr lang="en-US" sz="2000">
                <a:solidFill>
                  <a:srgbClr val="006600"/>
                </a:solidFill>
                <a:latin typeface="Calibri" charset="0"/>
                <a:cs typeface="Calibri" charset="0"/>
              </a:rPr>
              <a:t> </a:t>
            </a:r>
            <a:r>
              <a:rPr lang="en-US" sz="3200">
                <a:solidFill>
                  <a:srgbClr val="006600"/>
                </a:solidFill>
                <a:latin typeface="Calibri" charset="0"/>
                <a:cs typeface="Calibri" charset="0"/>
              </a:rPr>
              <a:t>yrs</a:t>
            </a:r>
          </a:p>
          <a:p>
            <a:pPr algn="ctr">
              <a:lnSpc>
                <a:spcPct val="80000"/>
              </a:lnSpc>
            </a:pPr>
            <a:r>
              <a:rPr lang="en-US" sz="1600">
                <a:solidFill>
                  <a:srgbClr val="006600"/>
                </a:solidFill>
                <a:latin typeface="Calibri" charset="0"/>
                <a:cs typeface="Calibri" charset="0"/>
              </a:rPr>
              <a:t>Andrew Jackson </a:t>
            </a:r>
          </a:p>
          <a:p>
            <a:pPr algn="ctr">
              <a:lnSpc>
                <a:spcPct val="80000"/>
              </a:lnSpc>
            </a:pPr>
            <a:r>
              <a:rPr lang="en-US" sz="1600">
                <a:solidFill>
                  <a:srgbClr val="006600"/>
                </a:solidFill>
                <a:latin typeface="Calibri" charset="0"/>
                <a:cs typeface="Calibri" charset="0"/>
              </a:rPr>
              <a:t>(1829-1837)</a:t>
            </a:r>
          </a:p>
        </p:txBody>
      </p:sp>
      <p:sp>
        <p:nvSpPr>
          <p:cNvPr id="42002" name="Right Brace 19"/>
          <p:cNvSpPr>
            <a:spLocks/>
          </p:cNvSpPr>
          <p:nvPr/>
        </p:nvSpPr>
        <p:spPr bwMode="auto">
          <a:xfrm rot="5400000">
            <a:off x="1441450" y="4337050"/>
            <a:ext cx="323850" cy="2139950"/>
          </a:xfrm>
          <a:prstGeom prst="rightBrace">
            <a:avLst>
              <a:gd name="adj1" fmla="val 42309"/>
              <a:gd name="adj2" fmla="val 49458"/>
            </a:avLst>
          </a:prstGeom>
          <a:noFill/>
          <a:ln w="28575">
            <a:solidFill>
              <a:srgbClr val="0000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003" name="Right Brace 30"/>
          <p:cNvSpPr>
            <a:spLocks/>
          </p:cNvSpPr>
          <p:nvPr/>
        </p:nvSpPr>
        <p:spPr bwMode="auto">
          <a:xfrm rot="5400000">
            <a:off x="4981575" y="3082925"/>
            <a:ext cx="323850" cy="4648200"/>
          </a:xfrm>
          <a:prstGeom prst="rightBrace">
            <a:avLst>
              <a:gd name="adj1" fmla="val 42328"/>
              <a:gd name="adj2" fmla="val 49458"/>
            </a:avLst>
          </a:prstGeom>
          <a:noFill/>
          <a:ln w="285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42004" name="Straight Arrow Connector 80902"/>
          <p:cNvCxnSpPr>
            <a:cxnSpLocks noChangeShapeType="1"/>
          </p:cNvCxnSpPr>
          <p:nvPr/>
        </p:nvCxnSpPr>
        <p:spPr bwMode="auto">
          <a:xfrm>
            <a:off x="7696200" y="5340350"/>
            <a:ext cx="1219200" cy="0"/>
          </a:xfrm>
          <a:prstGeom prst="straightConnector1">
            <a:avLst/>
          </a:prstGeom>
          <a:noFill/>
          <a:ln w="38100">
            <a:solidFill>
              <a:srgbClr val="006600"/>
            </a:solidFill>
            <a:round/>
            <a:headEnd/>
            <a:tailEnd type="arrow" w="med" len="med"/>
          </a:ln>
          <a:extLst>
            <a:ext uri="{909E8E84-426E-40dd-AFC4-6F175D3DCCD1}">
              <a14:hiddenFill xmlns:a14="http://schemas.microsoft.com/office/drawing/2010/main" xmlns="">
                <a:noFill/>
              </a14:hiddenFill>
            </a:ext>
          </a:extLst>
        </p:spPr>
      </p:cxnSp>
      <p:sp>
        <p:nvSpPr>
          <p:cNvPr id="42005" name="TextBox 42"/>
          <p:cNvSpPr txBox="1">
            <a:spLocks noChangeArrowheads="1"/>
          </p:cNvSpPr>
          <p:nvPr/>
        </p:nvSpPr>
        <p:spPr bwMode="auto">
          <a:xfrm>
            <a:off x="685800" y="5568950"/>
            <a:ext cx="190500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2800">
                <a:solidFill>
                  <a:srgbClr val="0000CC"/>
                </a:solidFill>
                <a:latin typeface="Calibri" charset="0"/>
                <a:cs typeface="Calibri" charset="0"/>
              </a:rPr>
              <a:t>Federalist Party</a:t>
            </a:r>
            <a:endParaRPr lang="en-US" sz="1100">
              <a:solidFill>
                <a:srgbClr val="0000CC"/>
              </a:solidFill>
              <a:latin typeface="Calibri" charset="0"/>
              <a:cs typeface="Calibri" charset="0"/>
            </a:endParaRPr>
          </a:p>
        </p:txBody>
      </p:sp>
      <p:sp>
        <p:nvSpPr>
          <p:cNvPr id="42006" name="TextBox 43"/>
          <p:cNvSpPr txBox="1">
            <a:spLocks noChangeArrowheads="1"/>
          </p:cNvSpPr>
          <p:nvPr/>
        </p:nvSpPr>
        <p:spPr bwMode="auto">
          <a:xfrm>
            <a:off x="3276600" y="5568950"/>
            <a:ext cx="373380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2800">
                <a:solidFill>
                  <a:srgbClr val="C00000"/>
                </a:solidFill>
                <a:latin typeface="Calibri" charset="0"/>
                <a:cs typeface="Calibri" charset="0"/>
              </a:rPr>
              <a:t>Democratic-Republican Party</a:t>
            </a:r>
            <a:endParaRPr lang="en-US" sz="1100">
              <a:solidFill>
                <a:srgbClr val="C00000"/>
              </a:solidFill>
              <a:latin typeface="Calibri" charset="0"/>
              <a:cs typeface="Calibri" charset="0"/>
            </a:endParaRPr>
          </a:p>
        </p:txBody>
      </p:sp>
      <p:sp>
        <p:nvSpPr>
          <p:cNvPr id="42007" name="TextBox 44"/>
          <p:cNvSpPr txBox="1">
            <a:spLocks noChangeArrowheads="1"/>
          </p:cNvSpPr>
          <p:nvPr/>
        </p:nvSpPr>
        <p:spPr bwMode="auto">
          <a:xfrm>
            <a:off x="7239000" y="5568950"/>
            <a:ext cx="190500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70000"/>
              </a:lnSpc>
            </a:pPr>
            <a:r>
              <a:rPr lang="en-US" sz="2800">
                <a:solidFill>
                  <a:srgbClr val="006600"/>
                </a:solidFill>
                <a:latin typeface="Calibri" charset="0"/>
                <a:cs typeface="Calibri" charset="0"/>
              </a:rPr>
              <a:t>Democratic Party</a:t>
            </a:r>
            <a:endParaRPr lang="en-US" sz="1100">
              <a:solidFill>
                <a:srgbClr val="006600"/>
              </a:solidFill>
              <a:latin typeface="Calibri" charset="0"/>
              <a:cs typeface="Calibri" charset="0"/>
            </a:endParaRPr>
          </a:p>
        </p:txBody>
      </p:sp>
      <p:sp>
        <p:nvSpPr>
          <p:cNvPr id="2" name="Rectangle 1"/>
          <p:cNvSpPr>
            <a:spLocks noChangeArrowheads="1"/>
          </p:cNvSpPr>
          <p:nvPr/>
        </p:nvSpPr>
        <p:spPr bwMode="auto">
          <a:xfrm>
            <a:off x="76200" y="1123950"/>
            <a:ext cx="4343400" cy="1619250"/>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100">
                <a:latin typeface="Calibri" charset="0"/>
                <a:cs typeface="Calibri" charset="0"/>
              </a:rPr>
              <a:t>By 1816 the Federalists </a:t>
            </a:r>
            <a:br>
              <a:rPr lang="en-US" sz="3100">
                <a:latin typeface="Calibri" charset="0"/>
                <a:cs typeface="Calibri" charset="0"/>
              </a:rPr>
            </a:br>
            <a:r>
              <a:rPr lang="en-US" sz="3100">
                <a:latin typeface="Calibri" charset="0"/>
                <a:cs typeface="Calibri" charset="0"/>
              </a:rPr>
              <a:t>were so weak that the Democratic-Republicans could do almost anything</a:t>
            </a:r>
          </a:p>
        </p:txBody>
      </p:sp>
      <p:pic>
        <p:nvPicPr>
          <p:cNvPr id="29" name="Picture 4"/>
          <p:cNvPicPr>
            <a:picLocks noChangeAspect="1" noChangeArrowheads="1"/>
          </p:cNvPicPr>
          <p:nvPr/>
        </p:nvPicPr>
        <p:blipFill>
          <a:blip r:embed="rId9">
            <a:extLst>
              <a:ext uri="{28A0092B-C50C-407E-A947-70E740481C1C}">
                <a14:useLocalDpi xmlns:a14="http://schemas.microsoft.com/office/drawing/2010/main" val="0"/>
              </a:ext>
            </a:extLst>
          </a:blip>
          <a:srcRect l="11713" t="21626" r="15469" b="39262"/>
          <a:stretch>
            <a:fillRect/>
          </a:stretch>
        </p:blipFill>
        <p:spPr bwMode="auto">
          <a:xfrm>
            <a:off x="0" y="2819400"/>
            <a:ext cx="91440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sp>
        <p:nvSpPr>
          <p:cNvPr id="3" name="Rectangle 2"/>
          <p:cNvSpPr>
            <a:spLocks noChangeArrowheads="1"/>
          </p:cNvSpPr>
          <p:nvPr/>
        </p:nvSpPr>
        <p:spPr bwMode="auto">
          <a:xfrm>
            <a:off x="4572000" y="1114425"/>
            <a:ext cx="4433888" cy="1628775"/>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100">
                <a:latin typeface="Calibri" charset="0"/>
                <a:cs typeface="Calibri" charset="0"/>
              </a:rPr>
              <a:t>Monroe and the Republicans in Congress used this time to promote American nationalism</a:t>
            </a:r>
          </a:p>
        </p:txBody>
      </p:sp>
    </p:spTree>
    <p:extLst>
      <p:ext uri="{BB962C8B-B14F-4D97-AF65-F5344CB8AC3E}">
        <p14:creationId xmlns:p14="http://schemas.microsoft.com/office/powerpoint/2010/main" val="79809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52400" y="152400"/>
            <a:ext cx="8839200" cy="879475"/>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Monroe and the Republicans in Congress promoted nationalism &amp; American unity in three ways:</a:t>
            </a:r>
          </a:p>
        </p:txBody>
      </p:sp>
      <p:sp>
        <p:nvSpPr>
          <p:cNvPr id="43011" name="Rectangle 4"/>
          <p:cNvSpPr>
            <a:spLocks noChangeArrowheads="1"/>
          </p:cNvSpPr>
          <p:nvPr/>
        </p:nvSpPr>
        <p:spPr bwMode="auto">
          <a:xfrm>
            <a:off x="76200" y="1066800"/>
            <a:ext cx="3505200" cy="2016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spcBef>
                <a:spcPct val="10000"/>
              </a:spcBef>
            </a:pPr>
            <a:r>
              <a:rPr lang="en-US" sz="3100" u="sng" dirty="0" smtClean="0">
                <a:solidFill>
                  <a:schemeClr val="folHlink"/>
                </a:solidFill>
                <a:latin typeface="Calibri" charset="0"/>
                <a:cs typeface="Calibri" charset="0"/>
              </a:rPr>
              <a:t>1. Government</a:t>
            </a:r>
            <a:r>
              <a:rPr lang="en-US" sz="3100" dirty="0">
                <a:solidFill>
                  <a:schemeClr val="folHlink"/>
                </a:solidFill>
                <a:latin typeface="Calibri" charset="0"/>
                <a:cs typeface="Calibri" charset="0"/>
              </a:rPr>
              <a:t>: Increase the power of the national </a:t>
            </a:r>
            <a:r>
              <a:rPr lang="en-US" sz="3100" dirty="0" err="1">
                <a:solidFill>
                  <a:schemeClr val="folHlink"/>
                </a:solidFill>
                <a:latin typeface="Calibri" charset="0"/>
                <a:cs typeface="Calibri" charset="0"/>
              </a:rPr>
              <a:t>gov</a:t>
            </a:r>
            <a:r>
              <a:rPr lang="ja-JP" altLang="en-US" sz="3100" dirty="0">
                <a:solidFill>
                  <a:schemeClr val="folHlink"/>
                </a:solidFill>
                <a:latin typeface="Calibri" charset="0"/>
                <a:cs typeface="Calibri" charset="0"/>
              </a:rPr>
              <a:t>’</a:t>
            </a:r>
            <a:r>
              <a:rPr lang="en-US" sz="3100" dirty="0">
                <a:solidFill>
                  <a:schemeClr val="folHlink"/>
                </a:solidFill>
                <a:latin typeface="Calibri" charset="0"/>
                <a:cs typeface="Calibri" charset="0"/>
              </a:rPr>
              <a:t>t over the states</a:t>
            </a:r>
          </a:p>
        </p:txBody>
      </p:sp>
      <p:sp>
        <p:nvSpPr>
          <p:cNvPr id="6" name="Rectangle 5"/>
          <p:cNvSpPr>
            <a:spLocks noChangeArrowheads="1"/>
          </p:cNvSpPr>
          <p:nvPr/>
        </p:nvSpPr>
        <p:spPr bwMode="auto">
          <a:xfrm>
            <a:off x="4114800" y="1193800"/>
            <a:ext cx="4724400" cy="1625600"/>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100">
                <a:latin typeface="Calibri" charset="0"/>
                <a:cs typeface="Calibri" charset="0"/>
              </a:rPr>
              <a:t>John Marshall (1801-1835) used the Supreme Court to strengthen the power of the national government</a:t>
            </a:r>
            <a:endParaRPr lang="en-US" sz="3100"/>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l="3896" t="3854" r="6149" b="5273"/>
          <a:stretch>
            <a:fillRect/>
          </a:stretch>
        </p:blipFill>
        <p:spPr bwMode="auto">
          <a:xfrm>
            <a:off x="3733800" y="2971800"/>
            <a:ext cx="5276850"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7" name="Picture 7" descr="http://cdn.popara.mk/wp-content/uploads/2011/05/225px-John_Marshall_by_Henry_Inman_1832.jpg?9707a5"/>
          <p:cNvPicPr>
            <a:picLocks noChangeAspect="1" noChangeArrowheads="1"/>
          </p:cNvPicPr>
          <p:nvPr/>
        </p:nvPicPr>
        <p:blipFill>
          <a:blip r:embed="rId4">
            <a:extLst>
              <a:ext uri="{28A0092B-C50C-407E-A947-70E740481C1C}">
                <a14:useLocalDpi xmlns:a14="http://schemas.microsoft.com/office/drawing/2010/main" val="0"/>
              </a:ext>
            </a:extLst>
          </a:blip>
          <a:srcRect t="7079"/>
          <a:stretch>
            <a:fillRect/>
          </a:stretch>
        </p:blipFill>
        <p:spPr bwMode="auto">
          <a:xfrm>
            <a:off x="152400" y="2667000"/>
            <a:ext cx="35052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184384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40967"/>
                                        </p:tgtEl>
                                        <p:attrNameLst>
                                          <p:attrName>style.visibility</p:attrName>
                                        </p:attrNameLst>
                                      </p:cBhvr>
                                      <p:to>
                                        <p:strVal val="visible"/>
                                      </p:to>
                                    </p:set>
                                    <p:animEffect transition="in" filter="fade">
                                      <p:cBhvr>
                                        <p:cTn id="13"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76200" y="1066800"/>
            <a:ext cx="350520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spcBef>
                <a:spcPct val="10000"/>
              </a:spcBef>
            </a:pPr>
            <a:r>
              <a:rPr lang="en-US" sz="3100" u="sng">
                <a:solidFill>
                  <a:schemeClr val="folHlink"/>
                </a:solidFill>
                <a:latin typeface="Calibri" charset="0"/>
                <a:cs typeface="Calibri" charset="0"/>
              </a:rPr>
              <a:t>Government</a:t>
            </a:r>
            <a:r>
              <a:rPr lang="en-US" sz="3100">
                <a:solidFill>
                  <a:schemeClr val="folHlink"/>
                </a:solidFill>
                <a:latin typeface="Calibri" charset="0"/>
                <a:cs typeface="Calibri" charset="0"/>
              </a:rPr>
              <a:t>: Increase the power of the national gov</a:t>
            </a:r>
            <a:r>
              <a:rPr lang="ja-JP" altLang="en-US" sz="3100">
                <a:solidFill>
                  <a:schemeClr val="folHlink"/>
                </a:solidFill>
                <a:latin typeface="Calibri" charset="0"/>
                <a:cs typeface="Calibri" charset="0"/>
              </a:rPr>
              <a:t>’</a:t>
            </a:r>
            <a:r>
              <a:rPr lang="en-US" sz="3100">
                <a:solidFill>
                  <a:schemeClr val="folHlink"/>
                </a:solidFill>
                <a:latin typeface="Calibri" charset="0"/>
                <a:cs typeface="Calibri" charset="0"/>
              </a:rPr>
              <a:t>t over the states</a:t>
            </a:r>
          </a:p>
        </p:txBody>
      </p:sp>
      <p:sp>
        <p:nvSpPr>
          <p:cNvPr id="44035" name="Rectangle 9"/>
          <p:cNvSpPr>
            <a:spLocks noChangeArrowheads="1"/>
          </p:cNvSpPr>
          <p:nvPr/>
        </p:nvSpPr>
        <p:spPr bwMode="auto">
          <a:xfrm>
            <a:off x="76200" y="2667000"/>
            <a:ext cx="3505200"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pPr>
            <a:r>
              <a:rPr lang="en-US" sz="3100" u="sng" dirty="0" smtClean="0">
                <a:solidFill>
                  <a:srgbClr val="0000CC"/>
                </a:solidFill>
                <a:latin typeface="Calibri" charset="0"/>
                <a:cs typeface="Calibri" charset="0"/>
              </a:rPr>
              <a:t>2. Economy</a:t>
            </a:r>
            <a:r>
              <a:rPr lang="en-US" sz="3100" dirty="0">
                <a:solidFill>
                  <a:srgbClr val="0000CC"/>
                </a:solidFill>
                <a:latin typeface="Calibri" charset="0"/>
                <a:cs typeface="Calibri" charset="0"/>
              </a:rPr>
              <a:t>: Encourage industry and transportation to link the South, North, and West</a:t>
            </a:r>
          </a:p>
        </p:txBody>
      </p:sp>
      <p:sp>
        <p:nvSpPr>
          <p:cNvPr id="6" name="Rectangle 5"/>
          <p:cNvSpPr>
            <a:spLocks noChangeArrowheads="1"/>
          </p:cNvSpPr>
          <p:nvPr/>
        </p:nvSpPr>
        <p:spPr bwMode="auto">
          <a:xfrm>
            <a:off x="4114800" y="1166813"/>
            <a:ext cx="4832350" cy="2062162"/>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dirty="0">
                <a:latin typeface="Calibri" charset="0"/>
                <a:cs typeface="Calibri" charset="0"/>
              </a:rPr>
              <a:t>In 1816, Congressman </a:t>
            </a:r>
            <a:br>
              <a:rPr lang="en-US" sz="3200" dirty="0">
                <a:latin typeface="Calibri" charset="0"/>
                <a:cs typeface="Calibri" charset="0"/>
              </a:rPr>
            </a:br>
            <a:r>
              <a:rPr lang="en-US" sz="3200" dirty="0">
                <a:latin typeface="Calibri" charset="0"/>
                <a:cs typeface="Calibri" charset="0"/>
              </a:rPr>
              <a:t>Henry Clay proposed </a:t>
            </a:r>
            <a:br>
              <a:rPr lang="en-US" sz="3200" dirty="0">
                <a:latin typeface="Calibri" charset="0"/>
                <a:cs typeface="Calibri" charset="0"/>
              </a:rPr>
            </a:br>
            <a:r>
              <a:rPr lang="en-US" sz="3200" dirty="0">
                <a:latin typeface="Calibri" charset="0"/>
                <a:cs typeface="Calibri" charset="0"/>
              </a:rPr>
              <a:t>the </a:t>
            </a:r>
            <a:r>
              <a:rPr lang="en-US" sz="3200" u="sng" dirty="0">
                <a:latin typeface="Calibri" charset="0"/>
                <a:cs typeface="Calibri" charset="0"/>
              </a:rPr>
              <a:t>American System</a:t>
            </a:r>
            <a:r>
              <a:rPr lang="en-US" sz="3200" dirty="0">
                <a:latin typeface="Calibri" charset="0"/>
                <a:cs typeface="Calibri" charset="0"/>
              </a:rPr>
              <a:t> to </a:t>
            </a:r>
            <a:br>
              <a:rPr lang="en-US" sz="3200" dirty="0">
                <a:latin typeface="Calibri" charset="0"/>
                <a:cs typeface="Calibri" charset="0"/>
              </a:rPr>
            </a:br>
            <a:r>
              <a:rPr lang="en-US" sz="3200" dirty="0">
                <a:latin typeface="Calibri" charset="0"/>
                <a:cs typeface="Calibri" charset="0"/>
              </a:rPr>
              <a:t>unify the economies of the </a:t>
            </a:r>
            <a:br>
              <a:rPr lang="en-US" sz="3200" dirty="0">
                <a:latin typeface="Calibri" charset="0"/>
                <a:cs typeface="Calibri" charset="0"/>
              </a:rPr>
            </a:br>
            <a:r>
              <a:rPr lang="en-US" sz="3200" dirty="0">
                <a:latin typeface="Calibri" charset="0"/>
                <a:cs typeface="Calibri" charset="0"/>
              </a:rPr>
              <a:t>North, South, and West</a:t>
            </a:r>
          </a:p>
        </p:txBody>
      </p:sp>
      <p:sp>
        <p:nvSpPr>
          <p:cNvPr id="7" name="Rectangle 6"/>
          <p:cNvSpPr>
            <a:spLocks noChangeArrowheads="1"/>
          </p:cNvSpPr>
          <p:nvPr/>
        </p:nvSpPr>
        <p:spPr bwMode="auto">
          <a:xfrm>
            <a:off x="4114800" y="3376613"/>
            <a:ext cx="4800600" cy="890587"/>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u="sng" dirty="0">
                <a:latin typeface="Calibri" charset="0"/>
                <a:cs typeface="Calibri" charset="0"/>
              </a:rPr>
              <a:t>Create a Second Bank of the United States</a:t>
            </a:r>
          </a:p>
        </p:txBody>
      </p:sp>
      <p:sp>
        <p:nvSpPr>
          <p:cNvPr id="8" name="Rectangle 7"/>
          <p:cNvSpPr>
            <a:spLocks noChangeArrowheads="1"/>
          </p:cNvSpPr>
          <p:nvPr/>
        </p:nvSpPr>
        <p:spPr bwMode="auto">
          <a:xfrm>
            <a:off x="4106862" y="5830888"/>
            <a:ext cx="4808538" cy="890587"/>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u="sng" dirty="0">
                <a:latin typeface="Calibri" charset="0"/>
                <a:cs typeface="Calibri" charset="0"/>
              </a:rPr>
              <a:t>Improve transportation </a:t>
            </a:r>
            <a:r>
              <a:rPr lang="en-US" sz="3200" dirty="0">
                <a:latin typeface="Calibri" charset="0"/>
                <a:cs typeface="Calibri" charset="0"/>
              </a:rPr>
              <a:t>with roads and canals</a:t>
            </a:r>
          </a:p>
        </p:txBody>
      </p:sp>
      <p:sp>
        <p:nvSpPr>
          <p:cNvPr id="12" name="Rectangle 11"/>
          <p:cNvSpPr>
            <a:spLocks noChangeArrowheads="1"/>
          </p:cNvSpPr>
          <p:nvPr/>
        </p:nvSpPr>
        <p:spPr bwMode="auto">
          <a:xfrm>
            <a:off x="4114800" y="4419600"/>
            <a:ext cx="4800600" cy="1284288"/>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3200" u="sng" dirty="0">
                <a:latin typeface="Calibri" charset="0"/>
                <a:cs typeface="Calibri" charset="0"/>
              </a:rPr>
              <a:t>Create a tariff </a:t>
            </a:r>
            <a:r>
              <a:rPr lang="en-US" sz="3200" dirty="0">
                <a:latin typeface="Calibri" charset="0"/>
                <a:cs typeface="Calibri" charset="0"/>
              </a:rPr>
              <a:t>to encourage industry and limit British manufactured goods</a:t>
            </a:r>
          </a:p>
        </p:txBody>
      </p:sp>
      <p:pic>
        <p:nvPicPr>
          <p:cNvPr id="88066" name="Picture 2" descr="http://ansmagazine.com/files/Winter04/1981.1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4703763"/>
            <a:ext cx="4017962" cy="207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1" name="Rectangle 3"/>
          <p:cNvSpPr>
            <a:spLocks noChangeArrowheads="1"/>
          </p:cNvSpPr>
          <p:nvPr/>
        </p:nvSpPr>
        <p:spPr bwMode="auto">
          <a:xfrm>
            <a:off x="152400" y="152400"/>
            <a:ext cx="8839200" cy="879475"/>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Monroe and the Republicans in Congress promoted nationalism &amp; American unity in three ways:</a:t>
            </a:r>
          </a:p>
        </p:txBody>
      </p:sp>
    </p:spTree>
    <p:extLst>
      <p:ext uri="{BB962C8B-B14F-4D97-AF65-F5344CB8AC3E}">
        <p14:creationId xmlns:p14="http://schemas.microsoft.com/office/powerpoint/2010/main" val="19327407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8066"/>
                                        </p:tgtEl>
                                        <p:attrNameLst>
                                          <p:attrName>style.visibility</p:attrName>
                                        </p:attrNameLst>
                                      </p:cBhvr>
                                      <p:to>
                                        <p:strVal val="visible"/>
                                      </p:to>
                                    </p:set>
                                    <p:animEffect transition="in" filter="fade">
                                      <p:cBhvr>
                                        <p:cTn id="15" dur="500"/>
                                        <p:tgtEl>
                                          <p:spTgt spid="880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t="1112" r="739"/>
          <a:stretch>
            <a:fillRect/>
          </a:stretch>
        </p:blipFill>
        <p:spPr bwMode="auto">
          <a:xfrm>
            <a:off x="1295400" y="466725"/>
            <a:ext cx="6478588" cy="638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Text Box 5"/>
          <p:cNvSpPr txBox="1">
            <a:spLocks noChangeArrowheads="1"/>
          </p:cNvSpPr>
          <p:nvPr/>
        </p:nvSpPr>
        <p:spPr bwMode="auto">
          <a:xfrm>
            <a:off x="381000" y="34925"/>
            <a:ext cx="8305800" cy="889000"/>
          </a:xfrm>
          <a:prstGeom prst="rect">
            <a:avLst/>
          </a:prstGeom>
          <a:solidFill>
            <a:srgbClr val="CCCCFF"/>
          </a:solidFill>
          <a:ln w="12700">
            <a:solidFill>
              <a:schemeClr val="tx1"/>
            </a:solidFill>
            <a:miter lim="800000"/>
            <a:headEnd/>
            <a:tailEnd/>
          </a:ln>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pPr>
            <a:r>
              <a:rPr lang="en-US" sz="3200">
                <a:latin typeface="Calibri" charset="0"/>
                <a:cs typeface="Calibri" charset="0"/>
              </a:rPr>
              <a:t>The American System allowed the USA to create </a:t>
            </a:r>
            <a:br>
              <a:rPr lang="en-US" sz="3200">
                <a:latin typeface="Calibri" charset="0"/>
                <a:cs typeface="Calibri" charset="0"/>
              </a:rPr>
            </a:br>
            <a:r>
              <a:rPr lang="en-US" sz="3200">
                <a:latin typeface="Calibri" charset="0"/>
                <a:cs typeface="Calibri" charset="0"/>
              </a:rPr>
              <a:t>a national market economy for the first time</a:t>
            </a:r>
          </a:p>
        </p:txBody>
      </p:sp>
      <p:sp>
        <p:nvSpPr>
          <p:cNvPr id="216070" name="AutoShape 6"/>
          <p:cNvSpPr>
            <a:spLocks noChangeArrowheads="1"/>
          </p:cNvSpPr>
          <p:nvPr/>
        </p:nvSpPr>
        <p:spPr bwMode="auto">
          <a:xfrm>
            <a:off x="76200" y="6000750"/>
            <a:ext cx="4673600" cy="762000"/>
          </a:xfrm>
          <a:prstGeom prst="wedgeRectCallout">
            <a:avLst>
              <a:gd name="adj1" fmla="val 37949"/>
              <a:gd name="adj2" fmla="val -108625"/>
            </a:avLst>
          </a:prstGeom>
          <a:solidFill>
            <a:srgbClr val="CCFFFF"/>
          </a:solidFill>
          <a:ln w="12700">
            <a:solidFill>
              <a:schemeClr val="tx1"/>
            </a:solidFill>
            <a:miter lim="800000"/>
            <a:headEnd/>
            <a:tailEnd/>
          </a:ln>
        </p:spPr>
        <p:txBody>
          <a:bodyPr/>
          <a:lstStyle/>
          <a:p>
            <a:pPr algn="ctr">
              <a:lnSpc>
                <a:spcPct val="80000"/>
              </a:lnSpc>
            </a:pPr>
            <a:r>
              <a:rPr lang="en-US" sz="3000">
                <a:latin typeface="Calibri" charset="0"/>
                <a:cs typeface="Calibri" charset="0"/>
              </a:rPr>
              <a:t>Southern cotton was used in northern textiles factories</a:t>
            </a:r>
          </a:p>
        </p:txBody>
      </p:sp>
      <p:sp>
        <p:nvSpPr>
          <p:cNvPr id="216071" name="AutoShape 7"/>
          <p:cNvSpPr>
            <a:spLocks noChangeArrowheads="1"/>
          </p:cNvSpPr>
          <p:nvPr/>
        </p:nvSpPr>
        <p:spPr bwMode="auto">
          <a:xfrm>
            <a:off x="6629400" y="2743200"/>
            <a:ext cx="2438400" cy="2971800"/>
          </a:xfrm>
          <a:prstGeom prst="wedgeRectCallout">
            <a:avLst>
              <a:gd name="adj1" fmla="val -46005"/>
              <a:gd name="adj2" fmla="val -81023"/>
            </a:avLst>
          </a:prstGeom>
          <a:solidFill>
            <a:srgbClr val="FFCCFF"/>
          </a:solidFill>
          <a:ln w="12700">
            <a:solidFill>
              <a:schemeClr val="tx1"/>
            </a:solidFill>
            <a:miter lim="800000"/>
            <a:headEnd/>
            <a:tailEnd/>
          </a:ln>
        </p:spPr>
        <p:txBody>
          <a:bodyPr/>
          <a:lstStyle/>
          <a:p>
            <a:pPr algn="ctr">
              <a:lnSpc>
                <a:spcPct val="80000"/>
              </a:lnSpc>
            </a:pPr>
            <a:r>
              <a:rPr lang="en-US" sz="3000">
                <a:latin typeface="Calibri" charset="0"/>
                <a:cs typeface="Calibri" charset="0"/>
              </a:rPr>
              <a:t>Northern factories made manufactured goods that were sold throughout the country</a:t>
            </a:r>
          </a:p>
        </p:txBody>
      </p:sp>
      <p:sp>
        <p:nvSpPr>
          <p:cNvPr id="216072" name="AutoShape 8"/>
          <p:cNvSpPr>
            <a:spLocks noChangeArrowheads="1"/>
          </p:cNvSpPr>
          <p:nvPr/>
        </p:nvSpPr>
        <p:spPr bwMode="auto">
          <a:xfrm>
            <a:off x="76200" y="990600"/>
            <a:ext cx="1981200" cy="2590800"/>
          </a:xfrm>
          <a:prstGeom prst="wedgeRectCallout">
            <a:avLst>
              <a:gd name="adj1" fmla="val 73366"/>
              <a:gd name="adj2" fmla="val 33255"/>
            </a:avLst>
          </a:prstGeom>
          <a:solidFill>
            <a:srgbClr val="FFCC99"/>
          </a:solidFill>
          <a:ln w="12700">
            <a:solidFill>
              <a:schemeClr val="tx1"/>
            </a:solidFill>
            <a:miter lim="800000"/>
            <a:headEnd/>
            <a:tailEnd/>
          </a:ln>
        </p:spPr>
        <p:txBody>
          <a:bodyPr/>
          <a:lstStyle/>
          <a:p>
            <a:pPr algn="ctr">
              <a:lnSpc>
                <a:spcPct val="80000"/>
              </a:lnSpc>
            </a:pPr>
            <a:r>
              <a:rPr lang="en-US" sz="3000">
                <a:latin typeface="Calibri" charset="0"/>
                <a:cs typeface="Calibri" charset="0"/>
              </a:rPr>
              <a:t>Western farms </a:t>
            </a:r>
            <a:br>
              <a:rPr lang="en-US" sz="3000">
                <a:latin typeface="Calibri" charset="0"/>
                <a:cs typeface="Calibri" charset="0"/>
              </a:rPr>
            </a:br>
            <a:r>
              <a:rPr lang="en-US" sz="3000">
                <a:latin typeface="Calibri" charset="0"/>
                <a:cs typeface="Calibri" charset="0"/>
              </a:rPr>
              <a:t>grew grains </a:t>
            </a:r>
          </a:p>
          <a:p>
            <a:pPr algn="ctr">
              <a:lnSpc>
                <a:spcPct val="80000"/>
              </a:lnSpc>
            </a:pPr>
            <a:r>
              <a:rPr lang="en-US" sz="3000">
                <a:latin typeface="Calibri" charset="0"/>
                <a:cs typeface="Calibri" charset="0"/>
              </a:rPr>
              <a:t>and raised livestock that fed the nation</a:t>
            </a:r>
          </a:p>
        </p:txBody>
      </p:sp>
    </p:spTree>
    <p:extLst>
      <p:ext uri="{BB962C8B-B14F-4D97-AF65-F5344CB8AC3E}">
        <p14:creationId xmlns:p14="http://schemas.microsoft.com/office/powerpoint/2010/main" val="2303840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6070"/>
                                        </p:tgtEl>
                                        <p:attrNameLst>
                                          <p:attrName>style.visibility</p:attrName>
                                        </p:attrNameLst>
                                      </p:cBhvr>
                                      <p:to>
                                        <p:strVal val="visible"/>
                                      </p:to>
                                    </p:set>
                                    <p:animEffect transition="in" filter="fade">
                                      <p:cBhvr>
                                        <p:cTn id="7" dur="500"/>
                                        <p:tgtEl>
                                          <p:spTgt spid="2160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6071"/>
                                        </p:tgtEl>
                                        <p:attrNameLst>
                                          <p:attrName>style.visibility</p:attrName>
                                        </p:attrNameLst>
                                      </p:cBhvr>
                                      <p:to>
                                        <p:strVal val="visible"/>
                                      </p:to>
                                    </p:set>
                                    <p:animEffect transition="in" filter="fade">
                                      <p:cBhvr>
                                        <p:cTn id="12" dur="500"/>
                                        <p:tgtEl>
                                          <p:spTgt spid="2160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6072"/>
                                        </p:tgtEl>
                                        <p:attrNameLst>
                                          <p:attrName>style.visibility</p:attrName>
                                        </p:attrNameLst>
                                      </p:cBhvr>
                                      <p:to>
                                        <p:strVal val="visible"/>
                                      </p:to>
                                    </p:set>
                                    <p:animEffect transition="in" filter="fade">
                                      <p:cBhvr>
                                        <p:cTn id="17" dur="500"/>
                                        <p:tgtEl>
                                          <p:spTgt spid="216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animBg="1"/>
      <p:bldP spid="216071" grpId="0" animBg="1"/>
      <p:bldP spid="2160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410200" y="914400"/>
            <a:ext cx="3657600" cy="1371600"/>
          </a:xfrm>
        </p:spPr>
        <p:txBody>
          <a:bodyPr>
            <a:normAutofit fontScale="90000"/>
          </a:bodyPr>
          <a:lstStyle/>
          <a:p>
            <a:pPr>
              <a:lnSpc>
                <a:spcPct val="80000"/>
              </a:lnSpc>
            </a:pPr>
            <a:r>
              <a:rPr lang="en-US" sz="3600">
                <a:solidFill>
                  <a:srgbClr val="0000CC"/>
                </a:solidFill>
                <a:latin typeface="Calibri" charset="0"/>
                <a:cs typeface="Calibri" charset="0"/>
              </a:rPr>
              <a:t>Kentucky Congressman Henry Clay</a:t>
            </a:r>
          </a:p>
        </p:txBody>
      </p:sp>
      <p:sp>
        <p:nvSpPr>
          <p:cNvPr id="46083" name="Rectangle 3"/>
          <p:cNvSpPr>
            <a:spLocks noGrp="1" noChangeArrowheads="1"/>
          </p:cNvSpPr>
          <p:nvPr>
            <p:ph type="body" idx="1"/>
          </p:nvPr>
        </p:nvSpPr>
        <p:spPr>
          <a:xfrm>
            <a:off x="5334000" y="2362200"/>
            <a:ext cx="3733800" cy="1676400"/>
          </a:xfrm>
          <a:noFill/>
        </p:spPr>
        <p:txBody>
          <a:bodyPr/>
          <a:lstStyle/>
          <a:p>
            <a:pPr marL="0" indent="0" algn="ctr">
              <a:lnSpc>
                <a:spcPct val="80000"/>
              </a:lnSpc>
              <a:spcBef>
                <a:spcPct val="0"/>
              </a:spcBef>
              <a:buFont typeface="Arial" charset="0"/>
              <a:buNone/>
            </a:pPr>
            <a:r>
              <a:rPr lang="en-US" sz="3200">
                <a:solidFill>
                  <a:srgbClr val="C00000"/>
                </a:solidFill>
                <a:latin typeface="Calibri" charset="0"/>
                <a:cs typeface="Calibri" charset="0"/>
              </a:rPr>
              <a:t>What aspects of </a:t>
            </a:r>
            <a:br>
              <a:rPr lang="en-US" sz="3200">
                <a:solidFill>
                  <a:srgbClr val="C00000"/>
                </a:solidFill>
                <a:latin typeface="Calibri" charset="0"/>
                <a:cs typeface="Calibri" charset="0"/>
              </a:rPr>
            </a:br>
            <a:r>
              <a:rPr lang="en-US" sz="3200">
                <a:solidFill>
                  <a:srgbClr val="C00000"/>
                </a:solidFill>
                <a:latin typeface="Calibri" charset="0"/>
                <a:cs typeface="Calibri" charset="0"/>
              </a:rPr>
              <a:t>this portrait reveal parts of Henry Clay</a:t>
            </a:r>
            <a:r>
              <a:rPr lang="ja-JP" altLang="en-US" sz="3200">
                <a:solidFill>
                  <a:srgbClr val="C00000"/>
                </a:solidFill>
                <a:latin typeface="Calibri" charset="0"/>
                <a:cs typeface="Calibri" charset="0"/>
              </a:rPr>
              <a:t>’</a:t>
            </a:r>
            <a:r>
              <a:rPr lang="en-US" sz="3200">
                <a:solidFill>
                  <a:srgbClr val="C00000"/>
                </a:solidFill>
                <a:latin typeface="Calibri" charset="0"/>
                <a:cs typeface="Calibri" charset="0"/>
              </a:rPr>
              <a:t>s </a:t>
            </a:r>
            <a:r>
              <a:rPr lang="ja-JP" altLang="en-US" sz="3200">
                <a:solidFill>
                  <a:srgbClr val="C00000"/>
                </a:solidFill>
                <a:latin typeface="Calibri" charset="0"/>
                <a:cs typeface="Calibri" charset="0"/>
              </a:rPr>
              <a:t>“</a:t>
            </a:r>
            <a:r>
              <a:rPr lang="en-US" sz="3200">
                <a:solidFill>
                  <a:srgbClr val="C00000"/>
                </a:solidFill>
                <a:latin typeface="Calibri" charset="0"/>
                <a:cs typeface="Calibri" charset="0"/>
              </a:rPr>
              <a:t>American System</a:t>
            </a:r>
            <a:r>
              <a:rPr lang="ja-JP" altLang="en-US" sz="3200">
                <a:solidFill>
                  <a:srgbClr val="C00000"/>
                </a:solidFill>
                <a:latin typeface="Calibri" charset="0"/>
                <a:cs typeface="Calibri" charset="0"/>
              </a:rPr>
              <a:t>”</a:t>
            </a:r>
            <a:r>
              <a:rPr lang="en-US" sz="3200">
                <a:solidFill>
                  <a:srgbClr val="C00000"/>
                </a:solidFill>
                <a:latin typeface="Calibri" charset="0"/>
                <a:cs typeface="Calibri" charset="0"/>
              </a:rPr>
              <a:t>? </a:t>
            </a:r>
          </a:p>
        </p:txBody>
      </p:sp>
      <p:pic>
        <p:nvPicPr>
          <p:cNvPr id="46084" name="Picture 5" descr="claycover"/>
          <p:cNvPicPr>
            <a:picLocks noChangeAspect="1" noChangeArrowheads="1"/>
          </p:cNvPicPr>
          <p:nvPr/>
        </p:nvPicPr>
        <p:blipFill>
          <a:blip r:embed="rId2">
            <a:extLst>
              <a:ext uri="{28A0092B-C50C-407E-A947-70E740481C1C}">
                <a14:useLocalDpi xmlns:a14="http://schemas.microsoft.com/office/drawing/2010/main" val="0"/>
              </a:ext>
            </a:extLst>
          </a:blip>
          <a:srcRect l="2686" t="15555" r="2692" b="2815"/>
          <a:stretch>
            <a:fillRect/>
          </a:stretch>
        </p:blipFill>
        <p:spPr bwMode="auto">
          <a:xfrm>
            <a:off x="152400" y="0"/>
            <a:ext cx="50927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43546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304800" y="152400"/>
            <a:ext cx="8610600" cy="890588"/>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3200">
                <a:latin typeface="Calibri" charset="0"/>
                <a:cs typeface="Calibri" charset="0"/>
              </a:rPr>
              <a:t>Monroe &amp; the Republicans in Congress promoted nationalism &amp; American unity in three ways:</a:t>
            </a:r>
          </a:p>
        </p:txBody>
      </p:sp>
      <p:sp>
        <p:nvSpPr>
          <p:cNvPr id="5" name="Rectangle 4"/>
          <p:cNvSpPr>
            <a:spLocks noChangeArrowheads="1"/>
          </p:cNvSpPr>
          <p:nvPr/>
        </p:nvSpPr>
        <p:spPr bwMode="auto">
          <a:xfrm>
            <a:off x="76200" y="1066800"/>
            <a:ext cx="350520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spcBef>
                <a:spcPct val="10000"/>
              </a:spcBef>
            </a:pPr>
            <a:r>
              <a:rPr lang="en-US" sz="3100" u="sng">
                <a:solidFill>
                  <a:schemeClr val="folHlink"/>
                </a:solidFill>
                <a:latin typeface="Calibri" charset="0"/>
                <a:cs typeface="Calibri" charset="0"/>
              </a:rPr>
              <a:t>Government</a:t>
            </a:r>
            <a:r>
              <a:rPr lang="en-US" sz="3100">
                <a:solidFill>
                  <a:schemeClr val="folHlink"/>
                </a:solidFill>
                <a:latin typeface="Calibri" charset="0"/>
                <a:cs typeface="Calibri" charset="0"/>
              </a:rPr>
              <a:t>: Increase the power of the national gov</a:t>
            </a:r>
            <a:r>
              <a:rPr lang="ja-JP" altLang="en-US" sz="3100">
                <a:solidFill>
                  <a:schemeClr val="folHlink"/>
                </a:solidFill>
                <a:latin typeface="Calibri" charset="0"/>
                <a:cs typeface="Calibri" charset="0"/>
              </a:rPr>
              <a:t>’</a:t>
            </a:r>
            <a:r>
              <a:rPr lang="en-US" sz="3100">
                <a:solidFill>
                  <a:schemeClr val="folHlink"/>
                </a:solidFill>
                <a:latin typeface="Calibri" charset="0"/>
                <a:cs typeface="Calibri" charset="0"/>
              </a:rPr>
              <a:t>t over the states</a:t>
            </a:r>
          </a:p>
        </p:txBody>
      </p:sp>
      <p:sp>
        <p:nvSpPr>
          <p:cNvPr id="10" name="Rectangle 9"/>
          <p:cNvSpPr>
            <a:spLocks noChangeArrowheads="1"/>
          </p:cNvSpPr>
          <p:nvPr/>
        </p:nvSpPr>
        <p:spPr bwMode="auto">
          <a:xfrm>
            <a:off x="76200" y="2667000"/>
            <a:ext cx="3505200"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pPr>
            <a:r>
              <a:rPr lang="en-US" sz="3100" u="sng">
                <a:solidFill>
                  <a:srgbClr val="0000CC"/>
                </a:solidFill>
                <a:latin typeface="Calibri" charset="0"/>
                <a:cs typeface="Calibri" charset="0"/>
              </a:rPr>
              <a:t>Economy</a:t>
            </a:r>
            <a:r>
              <a:rPr lang="en-US" sz="3100">
                <a:solidFill>
                  <a:srgbClr val="0000CC"/>
                </a:solidFill>
                <a:latin typeface="Calibri" charset="0"/>
                <a:cs typeface="Calibri" charset="0"/>
              </a:rPr>
              <a:t>: Encourage industry and transportation to link the South, North, and West</a:t>
            </a:r>
          </a:p>
        </p:txBody>
      </p:sp>
      <p:sp>
        <p:nvSpPr>
          <p:cNvPr id="47109" name="Rectangle 10"/>
          <p:cNvSpPr>
            <a:spLocks noChangeArrowheads="1"/>
          </p:cNvSpPr>
          <p:nvPr/>
        </p:nvSpPr>
        <p:spPr bwMode="auto">
          <a:xfrm>
            <a:off x="76200" y="4724400"/>
            <a:ext cx="3505200" cy="2398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pPr>
            <a:r>
              <a:rPr lang="en-US" sz="3100" u="sng" dirty="0" smtClean="0">
                <a:solidFill>
                  <a:srgbClr val="660066"/>
                </a:solidFill>
                <a:latin typeface="Calibri" charset="0"/>
                <a:cs typeface="Calibri" charset="0"/>
              </a:rPr>
              <a:t>3. Foreign </a:t>
            </a:r>
            <a:r>
              <a:rPr lang="en-US" sz="3100" u="sng" dirty="0">
                <a:solidFill>
                  <a:srgbClr val="660066"/>
                </a:solidFill>
                <a:latin typeface="Calibri" charset="0"/>
                <a:cs typeface="Calibri" charset="0"/>
              </a:rPr>
              <a:t>Policy</a:t>
            </a:r>
            <a:r>
              <a:rPr lang="en-US" sz="3100" dirty="0">
                <a:solidFill>
                  <a:srgbClr val="660066"/>
                </a:solidFill>
                <a:latin typeface="Calibri" charset="0"/>
                <a:cs typeface="Calibri" charset="0"/>
              </a:rPr>
              <a:t>: Expanding America</a:t>
            </a:r>
            <a:r>
              <a:rPr lang="ja-JP" altLang="en-US" sz="3100" dirty="0">
                <a:solidFill>
                  <a:srgbClr val="660066"/>
                </a:solidFill>
                <a:latin typeface="Calibri" charset="0"/>
                <a:cs typeface="Calibri" charset="0"/>
              </a:rPr>
              <a:t>’</a:t>
            </a:r>
            <a:r>
              <a:rPr lang="en-US" sz="3100" dirty="0">
                <a:solidFill>
                  <a:srgbClr val="660066"/>
                </a:solidFill>
                <a:latin typeface="Calibri" charset="0"/>
                <a:cs typeface="Calibri" charset="0"/>
              </a:rPr>
              <a:t>s borders and increasing America</a:t>
            </a:r>
            <a:r>
              <a:rPr lang="ja-JP" altLang="en-US" sz="3100" dirty="0">
                <a:solidFill>
                  <a:srgbClr val="660066"/>
                </a:solidFill>
                <a:latin typeface="Calibri" charset="0"/>
                <a:cs typeface="Calibri" charset="0"/>
              </a:rPr>
              <a:t>’</a:t>
            </a:r>
            <a:r>
              <a:rPr lang="en-US" sz="3100" dirty="0">
                <a:solidFill>
                  <a:srgbClr val="660066"/>
                </a:solidFill>
                <a:latin typeface="Calibri" charset="0"/>
                <a:cs typeface="Calibri" charset="0"/>
              </a:rPr>
              <a:t>s role in world affairs </a:t>
            </a:r>
          </a:p>
        </p:txBody>
      </p:sp>
      <p:sp>
        <p:nvSpPr>
          <p:cNvPr id="6" name="Rectangle 5"/>
          <p:cNvSpPr>
            <a:spLocks noChangeArrowheads="1"/>
          </p:cNvSpPr>
          <p:nvPr/>
        </p:nvSpPr>
        <p:spPr bwMode="auto">
          <a:xfrm>
            <a:off x="3581400" y="1147763"/>
            <a:ext cx="5486400" cy="1677987"/>
          </a:xfrm>
          <a:prstGeom prst="rect">
            <a:avLst/>
          </a:prstGeom>
          <a:solidFill>
            <a:srgbClr val="FFCCFF"/>
          </a:solidFill>
          <a:ln w="9525">
            <a:solidFill>
              <a:schemeClr val="tx1"/>
            </a:solidFill>
            <a:miter lim="800000"/>
            <a:headEnd/>
            <a:tailEnd/>
          </a:ln>
        </p:spPr>
        <p:txBody>
          <a:bodyPr>
            <a:spAutoFit/>
          </a:bodyPr>
          <a:lstStyle/>
          <a:p>
            <a:pPr algn="ctr">
              <a:lnSpc>
                <a:spcPct val="80000"/>
              </a:lnSpc>
              <a:buSzPct val="90000"/>
              <a:buFont typeface="Arial" charset="0"/>
              <a:buNone/>
            </a:pPr>
            <a:r>
              <a:rPr kumimoji="1" lang="en-US" sz="3200">
                <a:latin typeface="Calibri" charset="0"/>
                <a:cs typeface="Calibri" charset="0"/>
              </a:rPr>
              <a:t>After the War of 1812, Americans flooded  into the West; By 1840 over </a:t>
            </a:r>
            <a:r>
              <a:rPr kumimoji="1" lang="en-US" sz="3200" baseline="16000">
                <a:latin typeface="Calibri" charset="0"/>
                <a:cs typeface="Calibri" charset="0"/>
              </a:rPr>
              <a:t>1</a:t>
            </a:r>
            <a:r>
              <a:rPr kumimoji="1" lang="en-US" sz="3200">
                <a:latin typeface="Calibri" charset="0"/>
                <a:cs typeface="Calibri" charset="0"/>
              </a:rPr>
              <a:t>/</a:t>
            </a:r>
            <a:r>
              <a:rPr kumimoji="1" lang="en-US" sz="3200" baseline="-6000">
                <a:latin typeface="Calibri" charset="0"/>
                <a:cs typeface="Calibri" charset="0"/>
              </a:rPr>
              <a:t>3</a:t>
            </a:r>
            <a:r>
              <a:rPr kumimoji="1" lang="en-US" sz="3200">
                <a:latin typeface="Calibri" charset="0"/>
                <a:cs typeface="Calibri" charset="0"/>
              </a:rPr>
              <a:t> of the population lived in the West</a:t>
            </a:r>
          </a:p>
        </p:txBody>
      </p:sp>
      <p:pic>
        <p:nvPicPr>
          <p:cNvPr id="12" name="Picture 4" descr="United_States_1819-12-18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95600"/>
            <a:ext cx="5638800" cy="381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5"/>
          <p:cNvSpPr>
            <a:spLocks noChangeArrowheads="1"/>
          </p:cNvSpPr>
          <p:nvPr/>
        </p:nvSpPr>
        <p:spPr bwMode="auto">
          <a:xfrm>
            <a:off x="152400" y="1163638"/>
            <a:ext cx="3352800" cy="1274762"/>
          </a:xfrm>
          <a:prstGeom prst="rect">
            <a:avLst/>
          </a:prstGeom>
          <a:solidFill>
            <a:srgbClr val="CCFFCC"/>
          </a:solidFill>
          <a:ln w="12700">
            <a:solidFill>
              <a:schemeClr val="tx1"/>
            </a:solidFill>
            <a:miter lim="800000"/>
            <a:headEnd/>
            <a:tailEnd/>
          </a:ln>
        </p:spPr>
        <p:txBody>
          <a:bodyPr>
            <a:spAutoFit/>
          </a:bodyPr>
          <a:lstStyle/>
          <a:p>
            <a:pPr algn="ctr">
              <a:lnSpc>
                <a:spcPct val="80000"/>
              </a:lnSpc>
            </a:pPr>
            <a:r>
              <a:rPr kumimoji="1" lang="en-US" sz="3200">
                <a:latin typeface="Calibri" charset="0"/>
                <a:cs typeface="Calibri" charset="0"/>
              </a:rPr>
              <a:t>Congress quickly admitted 5 new states to the Union</a:t>
            </a:r>
          </a:p>
        </p:txBody>
      </p:sp>
      <p:sp>
        <p:nvSpPr>
          <p:cNvPr id="15" name="AutoShape 7"/>
          <p:cNvSpPr>
            <a:spLocks noChangeArrowheads="1"/>
          </p:cNvSpPr>
          <p:nvPr/>
        </p:nvSpPr>
        <p:spPr bwMode="auto">
          <a:xfrm>
            <a:off x="3581400" y="2901950"/>
            <a:ext cx="2743200" cy="466725"/>
          </a:xfrm>
          <a:prstGeom prst="wedgeRectCallout">
            <a:avLst>
              <a:gd name="adj1" fmla="val 86972"/>
              <a:gd name="adj2" fmla="val 268227"/>
            </a:avLst>
          </a:prstGeom>
          <a:solidFill>
            <a:srgbClr val="FFCC99"/>
          </a:solidFill>
          <a:ln w="12700">
            <a:solidFill>
              <a:schemeClr val="tx1"/>
            </a:solidFill>
            <a:miter lim="800000"/>
            <a:headEnd/>
            <a:tailEnd/>
          </a:ln>
        </p:spPr>
        <p:txBody>
          <a:bodyPr/>
          <a:lstStyle/>
          <a:p>
            <a:pPr algn="ctr">
              <a:lnSpc>
                <a:spcPct val="80000"/>
              </a:lnSpc>
            </a:pPr>
            <a:r>
              <a:rPr kumimoji="1" lang="en-US" sz="3000">
                <a:latin typeface="Calibri" charset="0"/>
                <a:cs typeface="Calibri" charset="0"/>
              </a:rPr>
              <a:t>Indiana (1816)</a:t>
            </a:r>
          </a:p>
        </p:txBody>
      </p:sp>
      <p:sp>
        <p:nvSpPr>
          <p:cNvPr id="16" name="AutoShape 8"/>
          <p:cNvSpPr>
            <a:spLocks noChangeArrowheads="1"/>
          </p:cNvSpPr>
          <p:nvPr/>
        </p:nvSpPr>
        <p:spPr bwMode="auto">
          <a:xfrm>
            <a:off x="3592513" y="4570413"/>
            <a:ext cx="2971800" cy="468312"/>
          </a:xfrm>
          <a:prstGeom prst="wedgeRectCallout">
            <a:avLst>
              <a:gd name="adj1" fmla="val 65329"/>
              <a:gd name="adj2" fmla="val 110102"/>
            </a:avLst>
          </a:prstGeom>
          <a:solidFill>
            <a:srgbClr val="CCFFFF"/>
          </a:solidFill>
          <a:ln w="12700">
            <a:solidFill>
              <a:schemeClr val="tx1"/>
            </a:solidFill>
            <a:miter lim="800000"/>
            <a:headEnd/>
            <a:tailEnd/>
          </a:ln>
        </p:spPr>
        <p:txBody>
          <a:bodyPr/>
          <a:lstStyle/>
          <a:p>
            <a:pPr algn="ctr">
              <a:lnSpc>
                <a:spcPct val="80000"/>
              </a:lnSpc>
            </a:pPr>
            <a:r>
              <a:rPr kumimoji="1" lang="en-US" sz="3000">
                <a:latin typeface="Calibri" charset="0"/>
                <a:cs typeface="Calibri" charset="0"/>
              </a:rPr>
              <a:t>Mississippi (1817)</a:t>
            </a:r>
          </a:p>
        </p:txBody>
      </p:sp>
      <p:sp>
        <p:nvSpPr>
          <p:cNvPr id="17" name="AutoShape 9"/>
          <p:cNvSpPr>
            <a:spLocks noChangeArrowheads="1"/>
          </p:cNvSpPr>
          <p:nvPr/>
        </p:nvSpPr>
        <p:spPr bwMode="auto">
          <a:xfrm>
            <a:off x="3581400" y="3438525"/>
            <a:ext cx="2743200" cy="468313"/>
          </a:xfrm>
          <a:prstGeom prst="wedgeRectCallout">
            <a:avLst>
              <a:gd name="adj1" fmla="val 86620"/>
              <a:gd name="adj2" fmla="val 155722"/>
            </a:avLst>
          </a:prstGeom>
          <a:solidFill>
            <a:srgbClr val="FFCCFF"/>
          </a:solidFill>
          <a:ln w="12700">
            <a:solidFill>
              <a:schemeClr val="tx1"/>
            </a:solidFill>
            <a:miter lim="800000"/>
            <a:headEnd/>
            <a:tailEnd/>
          </a:ln>
        </p:spPr>
        <p:txBody>
          <a:bodyPr/>
          <a:lstStyle/>
          <a:p>
            <a:pPr algn="ctr">
              <a:lnSpc>
                <a:spcPct val="80000"/>
              </a:lnSpc>
            </a:pPr>
            <a:r>
              <a:rPr kumimoji="1" lang="en-US" sz="3000">
                <a:latin typeface="Calibri" charset="0"/>
                <a:cs typeface="Calibri" charset="0"/>
              </a:rPr>
              <a:t>Illinois (1818)</a:t>
            </a:r>
          </a:p>
        </p:txBody>
      </p:sp>
      <p:sp>
        <p:nvSpPr>
          <p:cNvPr id="18" name="AutoShape 10"/>
          <p:cNvSpPr>
            <a:spLocks noChangeArrowheads="1"/>
          </p:cNvSpPr>
          <p:nvPr/>
        </p:nvSpPr>
        <p:spPr bwMode="auto">
          <a:xfrm>
            <a:off x="3592513" y="4027488"/>
            <a:ext cx="2732087" cy="468312"/>
          </a:xfrm>
          <a:prstGeom prst="wedgeRectCallout">
            <a:avLst>
              <a:gd name="adj1" fmla="val 115185"/>
              <a:gd name="adj2" fmla="val 113097"/>
            </a:avLst>
          </a:prstGeom>
          <a:solidFill>
            <a:srgbClr val="CCCCFF"/>
          </a:solidFill>
          <a:ln w="12700">
            <a:solidFill>
              <a:schemeClr val="tx1"/>
            </a:solidFill>
            <a:miter lim="800000"/>
            <a:headEnd/>
            <a:tailEnd/>
          </a:ln>
        </p:spPr>
        <p:txBody>
          <a:bodyPr/>
          <a:lstStyle/>
          <a:p>
            <a:pPr algn="ctr">
              <a:lnSpc>
                <a:spcPct val="80000"/>
              </a:lnSpc>
            </a:pPr>
            <a:r>
              <a:rPr kumimoji="1" lang="en-US" sz="3000">
                <a:latin typeface="Calibri" charset="0"/>
                <a:cs typeface="Calibri" charset="0"/>
              </a:rPr>
              <a:t>Alabama (1819)</a:t>
            </a:r>
          </a:p>
        </p:txBody>
      </p:sp>
      <p:sp>
        <p:nvSpPr>
          <p:cNvPr id="19" name="AutoShape 6"/>
          <p:cNvSpPr>
            <a:spLocks noChangeArrowheads="1"/>
          </p:cNvSpPr>
          <p:nvPr/>
        </p:nvSpPr>
        <p:spPr bwMode="auto">
          <a:xfrm>
            <a:off x="3592513" y="5189538"/>
            <a:ext cx="2938462" cy="468312"/>
          </a:xfrm>
          <a:prstGeom prst="wedgeRectCallout">
            <a:avLst>
              <a:gd name="adj1" fmla="val 57676"/>
              <a:gd name="adj2" fmla="val 30690"/>
            </a:avLst>
          </a:prstGeom>
          <a:solidFill>
            <a:srgbClr val="FFFF99"/>
          </a:solidFill>
          <a:ln w="12700">
            <a:solidFill>
              <a:schemeClr val="tx1"/>
            </a:solidFill>
            <a:miter lim="800000"/>
            <a:headEnd/>
            <a:tailEnd/>
          </a:ln>
        </p:spPr>
        <p:txBody>
          <a:bodyPr/>
          <a:lstStyle/>
          <a:p>
            <a:pPr algn="ctr">
              <a:lnSpc>
                <a:spcPct val="80000"/>
              </a:lnSpc>
            </a:pPr>
            <a:r>
              <a:rPr kumimoji="1" lang="en-US" sz="3000">
                <a:latin typeface="Calibri" charset="0"/>
                <a:cs typeface="Calibri" charset="0"/>
              </a:rPr>
              <a:t>Louisiana (1812)</a:t>
            </a:r>
          </a:p>
        </p:txBody>
      </p:sp>
      <p:sp>
        <p:nvSpPr>
          <p:cNvPr id="20" name="Rectangle 12"/>
          <p:cNvSpPr>
            <a:spLocks noChangeArrowheads="1"/>
          </p:cNvSpPr>
          <p:nvPr/>
        </p:nvSpPr>
        <p:spPr bwMode="auto">
          <a:xfrm>
            <a:off x="146050" y="2524125"/>
            <a:ext cx="3359150" cy="2062163"/>
          </a:xfrm>
          <a:prstGeom prst="rect">
            <a:avLst/>
          </a:prstGeom>
          <a:solidFill>
            <a:srgbClr val="FFFFCC"/>
          </a:solidFill>
          <a:ln w="12700">
            <a:solidFill>
              <a:schemeClr val="tx1"/>
            </a:solidFill>
            <a:miter lim="800000"/>
            <a:headEnd/>
            <a:tailEnd/>
          </a:ln>
        </p:spPr>
        <p:txBody>
          <a:bodyPr>
            <a:spAutoFit/>
          </a:bodyPr>
          <a:lstStyle/>
          <a:p>
            <a:pPr algn="ctr">
              <a:lnSpc>
                <a:spcPct val="80000"/>
              </a:lnSpc>
              <a:buSzPct val="90000"/>
              <a:buFont typeface="Arial" charset="0"/>
              <a:buNone/>
            </a:pPr>
            <a:r>
              <a:rPr kumimoji="1" lang="en-US" sz="3200">
                <a:latin typeface="Calibri" charset="0"/>
                <a:cs typeface="Calibri" charset="0"/>
              </a:rPr>
              <a:t>Economic and territorial growth created a need to settle America</a:t>
            </a:r>
            <a:r>
              <a:rPr kumimoji="1" lang="ja-JP" altLang="en-US" sz="3200">
                <a:latin typeface="Calibri" charset="0"/>
                <a:cs typeface="Calibri" charset="0"/>
              </a:rPr>
              <a:t>’</a:t>
            </a:r>
            <a:r>
              <a:rPr kumimoji="1" lang="en-US" sz="3200">
                <a:latin typeface="Calibri" charset="0"/>
                <a:cs typeface="Calibri" charset="0"/>
              </a:rPr>
              <a:t>s national borders</a:t>
            </a:r>
          </a:p>
        </p:txBody>
      </p:sp>
    </p:spTree>
    <p:extLst>
      <p:ext uri="{BB962C8B-B14F-4D97-AF65-F5344CB8AC3E}">
        <p14:creationId xmlns:p14="http://schemas.microsoft.com/office/powerpoint/2010/main" val="6882217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0"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nodeType="afterGroup">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nodeType="afterGroup">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nodeType="afterGroup">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grpId="1" nodeType="click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animBg="1"/>
      <p:bldP spid="13"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2310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t="4709" b="11285"/>
          <a:stretch>
            <a:fillRect/>
          </a:stretch>
        </p:blipFill>
        <p:spPr>
          <a:xfrm>
            <a:off x="76200" y="1487488"/>
            <a:ext cx="8991600" cy="5294312"/>
          </a:xfrm>
          <a:noFill/>
          <a:extLst>
            <a:ext uri="{91240B29-F687-4f45-9708-019B960494DF}">
              <a14:hiddenLine xmlns:a14="http://schemas.microsoft.com/office/drawing/2010/main" xmlns="" w="38100">
                <a:solidFill>
                  <a:srgbClr val="000000"/>
                </a:solidFill>
                <a:miter lim="800000"/>
                <a:headEnd/>
                <a:tailEnd/>
              </a14:hiddenLine>
            </a:ext>
          </a:extLst>
        </p:spPr>
      </p:pic>
      <p:sp>
        <p:nvSpPr>
          <p:cNvPr id="48131" name="Rectangle 6"/>
          <p:cNvSpPr>
            <a:spLocks noChangeArrowheads="1"/>
          </p:cNvSpPr>
          <p:nvPr/>
        </p:nvSpPr>
        <p:spPr bwMode="auto">
          <a:xfrm>
            <a:off x="609600" y="96838"/>
            <a:ext cx="8001000" cy="1274762"/>
          </a:xfrm>
          <a:prstGeom prst="rect">
            <a:avLst/>
          </a:prstGeom>
          <a:solidFill>
            <a:srgbClr val="CCFFFF"/>
          </a:solidFill>
          <a:ln w="12700">
            <a:solidFill>
              <a:schemeClr val="tx1"/>
            </a:solidFill>
            <a:miter lim="800000"/>
            <a:headEnd/>
            <a:tailEnd/>
          </a:ln>
        </p:spPr>
        <p:txBody>
          <a:bodyPr>
            <a:spAutoFit/>
          </a:bodyPr>
          <a:lstStyle/>
          <a:p>
            <a:pPr algn="ctr">
              <a:lnSpc>
                <a:spcPct val="80000"/>
              </a:lnSpc>
            </a:pPr>
            <a:r>
              <a:rPr kumimoji="1" lang="en-US" sz="3200">
                <a:latin typeface="Calibri" charset="0"/>
                <a:cs typeface="Calibri" charset="0"/>
              </a:rPr>
              <a:t>President Monroe and his Secretary of State </a:t>
            </a:r>
            <a:br>
              <a:rPr kumimoji="1" lang="en-US" sz="3200">
                <a:latin typeface="Calibri" charset="0"/>
                <a:cs typeface="Calibri" charset="0"/>
              </a:rPr>
            </a:br>
            <a:r>
              <a:rPr kumimoji="1" lang="en-US" sz="3200">
                <a:latin typeface="Calibri" charset="0"/>
                <a:cs typeface="Calibri" charset="0"/>
              </a:rPr>
              <a:t>John Quincy Adams used foreign policy </a:t>
            </a:r>
            <a:br>
              <a:rPr kumimoji="1" lang="en-US" sz="3200">
                <a:latin typeface="Calibri" charset="0"/>
                <a:cs typeface="Calibri" charset="0"/>
              </a:rPr>
            </a:br>
            <a:r>
              <a:rPr kumimoji="1" lang="en-US" sz="3200">
                <a:latin typeface="Calibri" charset="0"/>
                <a:cs typeface="Calibri" charset="0"/>
              </a:rPr>
              <a:t>to promote nationalism &amp; territorial expansion </a:t>
            </a:r>
          </a:p>
        </p:txBody>
      </p:sp>
      <p:sp>
        <p:nvSpPr>
          <p:cNvPr id="9" name="AutoShape 8"/>
          <p:cNvSpPr>
            <a:spLocks noChangeArrowheads="1"/>
          </p:cNvSpPr>
          <p:nvPr/>
        </p:nvSpPr>
        <p:spPr bwMode="auto">
          <a:xfrm>
            <a:off x="152400" y="5410200"/>
            <a:ext cx="4152900" cy="1219200"/>
          </a:xfrm>
          <a:prstGeom prst="wedgeRectCallout">
            <a:avLst>
              <a:gd name="adj1" fmla="val 28458"/>
              <a:gd name="adj2" fmla="val 1097"/>
            </a:avLst>
          </a:prstGeom>
          <a:solidFill>
            <a:srgbClr val="FFCCFF"/>
          </a:solidFill>
          <a:ln w="12700">
            <a:solidFill>
              <a:schemeClr val="tx1"/>
            </a:solidFill>
            <a:miter lim="800000"/>
            <a:headEnd/>
            <a:tailEnd/>
          </a:ln>
        </p:spPr>
        <p:txBody>
          <a:bodyPr/>
          <a:lstStyle/>
          <a:p>
            <a:pPr algn="ctr">
              <a:lnSpc>
                <a:spcPct val="80000"/>
              </a:lnSpc>
              <a:buSzPct val="90000"/>
              <a:buFont typeface="Arial" charset="0"/>
              <a:buNone/>
            </a:pPr>
            <a:r>
              <a:rPr kumimoji="1" lang="en-US" sz="3200" dirty="0">
                <a:latin typeface="Calibri" charset="0"/>
                <a:cs typeface="Calibri" charset="0"/>
              </a:rPr>
              <a:t>In 1819 the USA gained </a:t>
            </a:r>
            <a:br>
              <a:rPr kumimoji="1" lang="en-US" sz="3200" dirty="0">
                <a:latin typeface="Calibri" charset="0"/>
                <a:cs typeface="Calibri" charset="0"/>
              </a:rPr>
            </a:br>
            <a:r>
              <a:rPr kumimoji="1" lang="en-US" sz="3200" dirty="0">
                <a:latin typeface="Calibri" charset="0"/>
                <a:cs typeface="Calibri" charset="0"/>
              </a:rPr>
              <a:t>Florida from Spain with </a:t>
            </a:r>
            <a:br>
              <a:rPr kumimoji="1" lang="en-US" sz="3200" dirty="0">
                <a:latin typeface="Calibri" charset="0"/>
                <a:cs typeface="Calibri" charset="0"/>
              </a:rPr>
            </a:br>
            <a:r>
              <a:rPr kumimoji="1" lang="en-US" sz="3200" dirty="0">
                <a:latin typeface="Calibri" charset="0"/>
                <a:cs typeface="Calibri" charset="0"/>
              </a:rPr>
              <a:t>the </a:t>
            </a:r>
            <a:r>
              <a:rPr kumimoji="1" lang="en-US" sz="3200" u="sng" dirty="0">
                <a:latin typeface="Calibri" charset="0"/>
                <a:cs typeface="Calibri" charset="0"/>
              </a:rPr>
              <a:t>Adams-</a:t>
            </a:r>
            <a:r>
              <a:rPr kumimoji="1" lang="en-US" sz="3200" u="sng" dirty="0" err="1">
                <a:latin typeface="Calibri" charset="0"/>
                <a:cs typeface="Calibri" charset="0"/>
              </a:rPr>
              <a:t>Onis</a:t>
            </a:r>
            <a:r>
              <a:rPr kumimoji="1" lang="en-US" sz="3200" u="sng" dirty="0">
                <a:latin typeface="Calibri" charset="0"/>
                <a:cs typeface="Calibri" charset="0"/>
              </a:rPr>
              <a:t> Treaty</a:t>
            </a:r>
          </a:p>
        </p:txBody>
      </p:sp>
      <p:sp>
        <p:nvSpPr>
          <p:cNvPr id="10" name="AutoShape 7"/>
          <p:cNvSpPr>
            <a:spLocks noChangeArrowheads="1"/>
          </p:cNvSpPr>
          <p:nvPr/>
        </p:nvSpPr>
        <p:spPr bwMode="auto">
          <a:xfrm>
            <a:off x="152400" y="3657600"/>
            <a:ext cx="4152900" cy="1616075"/>
          </a:xfrm>
          <a:prstGeom prst="wedgeRectCallout">
            <a:avLst>
              <a:gd name="adj1" fmla="val 12125"/>
              <a:gd name="adj2" fmla="val -9787"/>
            </a:avLst>
          </a:prstGeom>
          <a:solidFill>
            <a:srgbClr val="CCCCFF"/>
          </a:solidFill>
          <a:ln w="12700">
            <a:solidFill>
              <a:schemeClr val="tx1"/>
            </a:solidFill>
            <a:miter lim="800000"/>
            <a:headEnd/>
            <a:tailEnd/>
          </a:ln>
        </p:spPr>
        <p:txBody>
          <a:bodyPr/>
          <a:lstStyle/>
          <a:p>
            <a:pPr algn="ctr">
              <a:lnSpc>
                <a:spcPct val="80000"/>
              </a:lnSpc>
              <a:buSzPct val="90000"/>
              <a:buFont typeface="Arial" charset="0"/>
              <a:buNone/>
            </a:pPr>
            <a:r>
              <a:rPr kumimoji="1" lang="en-US" sz="3200">
                <a:latin typeface="Calibri" charset="0"/>
                <a:cs typeface="Calibri" charset="0"/>
              </a:rPr>
              <a:t>In 1818, the USA </a:t>
            </a:r>
            <a:br>
              <a:rPr kumimoji="1" lang="en-US" sz="3200">
                <a:latin typeface="Calibri" charset="0"/>
                <a:cs typeface="Calibri" charset="0"/>
              </a:rPr>
            </a:br>
            <a:r>
              <a:rPr kumimoji="1" lang="en-US" sz="3200">
                <a:latin typeface="Calibri" charset="0"/>
                <a:cs typeface="Calibri" charset="0"/>
              </a:rPr>
              <a:t>and Britain agreed to establish the Canadian border at the 49</a:t>
            </a:r>
            <a:r>
              <a:rPr lang="en-US" sz="3200">
                <a:latin typeface="Calibri" charset="0"/>
                <a:cs typeface="Calibri" charset="0"/>
              </a:rPr>
              <a:t>°</a:t>
            </a:r>
            <a:endParaRPr kumimoji="1" lang="en-US" sz="3200">
              <a:latin typeface="Calibri" charset="0"/>
              <a:cs typeface="Calibri" charset="0"/>
            </a:endParaRPr>
          </a:p>
        </p:txBody>
      </p:sp>
    </p:spTree>
    <p:extLst>
      <p:ext uri="{BB962C8B-B14F-4D97-AF65-F5344CB8AC3E}">
        <p14:creationId xmlns:p14="http://schemas.microsoft.com/office/powerpoint/2010/main" val="641547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2800</TotalTime>
  <Words>1428</Words>
  <Application>Microsoft Office PowerPoint</Application>
  <PresentationFormat>On-screen Show (4:3)</PresentationFormat>
  <Paragraphs>182</Paragraphs>
  <Slides>29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ＭＳ Ｐゴシック</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Kentucky Congressman Henry Clay</vt:lpstr>
      <vt:lpstr>PowerPoint Presentation</vt:lpstr>
      <vt:lpstr>PowerPoint Presentation</vt:lpstr>
      <vt:lpstr>PowerPoint Presentation</vt:lpstr>
      <vt:lpstr>PowerPoint Presentation</vt:lpstr>
      <vt:lpstr>PowerPoint Presentation</vt:lpstr>
      <vt:lpstr>PowerPoint Presentation</vt:lpstr>
      <vt:lpstr>In 1820, Henry Clay negotiated the  Missouri Compromise (Compromise of 1820)</vt:lpstr>
      <vt:lpstr>PowerPoint Presentation</vt:lpstr>
      <vt:lpstr>PowerPoint Presentation</vt:lpstr>
      <vt:lpstr>PowerPoint Presentation</vt:lpstr>
      <vt:lpstr>PowerPoint Presentation</vt:lpstr>
      <vt:lpstr>PowerPoint Presentation</vt:lpstr>
      <vt:lpstr>PowerPoint Presentation</vt:lpstr>
      <vt:lpstr>Kentucky Congressman Henry Clay</vt:lpstr>
      <vt:lpstr>PowerPoint Presentation</vt:lpstr>
      <vt:lpstr>PowerPoint Presentation</vt:lpstr>
      <vt:lpstr>PowerPoint Presentation</vt:lpstr>
      <vt:lpstr>PowerPoint Presentation</vt:lpstr>
      <vt:lpstr>PowerPoint Presentation</vt:lpstr>
      <vt:lpstr>PowerPoint Presentation</vt:lpstr>
      <vt:lpstr>In 1820, Henry Clay negotiated the  Missouri Compromise (Compromise of 1820)</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James</dc:creator>
  <cp:lastModifiedBy>bharrington1</cp:lastModifiedBy>
  <cp:revision>6</cp:revision>
  <dcterms:created xsi:type="dcterms:W3CDTF">2014-04-19T17:12:54Z</dcterms:created>
  <dcterms:modified xsi:type="dcterms:W3CDTF">2016-04-21T13:33:12Z</dcterms:modified>
</cp:coreProperties>
</file>