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5" r:id="rId12"/>
    <p:sldId id="272" r:id="rId13"/>
    <p:sldId id="265" r:id="rId14"/>
    <p:sldId id="266" r:id="rId15"/>
    <p:sldId id="267" r:id="rId16"/>
    <p:sldId id="268" r:id="rId17"/>
    <p:sldId id="269" r:id="rId18"/>
    <p:sldId id="270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D8D63-0E67-BB45-8BEB-AD5936EB29D7}" type="datetimeFigureOut">
              <a:rPr lang="en-US" smtClean="0"/>
              <a:t>4/14/14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9AFE3-C428-D642-B0B1-F2DC8D288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6452909-4E16-DE48-8248-4FD06DD7371F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E0B9058-12EB-9B49-9AB0-2D733A2060CA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89B254-9DFC-554E-A93C-CF0547805624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729836-9DCB-F641-9F57-A49502981CEC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DA74-1AB6-9547-A7CC-4F9C18B0D252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F08A-0148-AA40-A142-78898330A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1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DA74-1AB6-9547-A7CC-4F9C18B0D252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F08A-0148-AA40-A142-78898330A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3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DA74-1AB6-9547-A7CC-4F9C18B0D252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F08A-0148-AA40-A142-78898330A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7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105400" y="1219200"/>
            <a:ext cx="4038600" cy="5638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21212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DA74-1AB6-9547-A7CC-4F9C18B0D252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F08A-0148-AA40-A142-78898330A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0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DA74-1AB6-9547-A7CC-4F9C18B0D252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F08A-0148-AA40-A142-78898330A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7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DA74-1AB6-9547-A7CC-4F9C18B0D252}" type="datetimeFigureOut">
              <a:rPr lang="en-US" smtClean="0"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F08A-0148-AA40-A142-78898330A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DA74-1AB6-9547-A7CC-4F9C18B0D252}" type="datetimeFigureOut">
              <a:rPr lang="en-US" smtClean="0"/>
              <a:t>4/14/14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F08A-0148-AA40-A142-78898330A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8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DA74-1AB6-9547-A7CC-4F9C18B0D252}" type="datetimeFigureOut">
              <a:rPr lang="en-US" smtClean="0"/>
              <a:t>4/14/14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F08A-0148-AA40-A142-78898330A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9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DA74-1AB6-9547-A7CC-4F9C18B0D252}" type="datetimeFigureOut">
              <a:rPr lang="en-US" smtClean="0"/>
              <a:t>4/14/14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F08A-0148-AA40-A142-78898330A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DA74-1AB6-9547-A7CC-4F9C18B0D252}" type="datetimeFigureOut">
              <a:rPr lang="en-US" smtClean="0"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F08A-0148-AA40-A142-78898330A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0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DA74-1AB6-9547-A7CC-4F9C18B0D252}" type="datetimeFigureOut">
              <a:rPr lang="en-US" smtClean="0"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F08A-0148-AA40-A142-78898330A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3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2DA74-1AB6-9547-A7CC-4F9C18B0D252}" type="datetimeFigureOut">
              <a:rPr lang="en-US" smtClean="0"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2F08A-0148-AA40-A142-78898330A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1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7" Type="http://schemas.openxmlformats.org/officeDocument/2006/relationships/hyperlink" Target="http://www.youtube.com/watch?v=xS-R7SM_-M4" TargetMode="External"/><Relationship Id="rId8" Type="http://schemas.openxmlformats.org/officeDocument/2006/relationships/image" Target="../media/image23.jpeg"/><Relationship Id="rId9" Type="http://schemas.openxmlformats.org/officeDocument/2006/relationships/image" Target="../media/image24.jpeg"/><Relationship Id="rId1" Type="http://schemas.microsoft.com/office/2007/relationships/media" Target="file:///C:\Users\e200203909\Documents\CP%20US%20History\Unit_4%20Jeffersonian%20&amp;%20Jacksonian%20Eras,%201800-1840\Star%20Spangled%20Banner-Whitney%20Houston.mp3" TargetMode="External"/><Relationship Id="rId2" Type="http://schemas.openxmlformats.org/officeDocument/2006/relationships/audio" Target="file:///C:\Users\e200203909\Documents\CP%20US%20History\Unit_4%20Jeffersonian%20&amp;%20Jacksonian%20Eras,%201800-1840\Star%20Spangled%20Banner-Whitney%20Houston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7" Type="http://schemas.openxmlformats.org/officeDocument/2006/relationships/image" Target="../media/image12.png"/><Relationship Id="rId1" Type="http://schemas.microsoft.com/office/2007/relationships/media" Target="file:///C:\Users\e200203909\Documents\CP%20US%20History\Unit_4%20Jeffersonian%20&amp;%20Jacksonian%20Eras,%201800-1840\Star%20Spangled%20Banner-Whitney%20Houston.mp3" TargetMode="External"/><Relationship Id="rId2" Type="http://schemas.openxmlformats.org/officeDocument/2006/relationships/audio" Target="file:///C:\Users\e200203909\Documents\CP%20US%20History\Unit_4%20Jeffersonian%20&amp;%20Jacksonian%20Eras,%201800-1840\Star%20Spangled%20Banner-Whitney%20Houston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7" Type="http://schemas.openxmlformats.org/officeDocument/2006/relationships/image" Target="../media/image25.jpeg"/><Relationship Id="rId1" Type="http://schemas.microsoft.com/office/2007/relationships/media" Target="file:///C:\Users\e200203909\Documents\CP%20US%20History\Unit_4%20Jeffersonian%20&amp;%20Jacksonian%20Eras,%201800-1840\Star%20Spangled%20Banner-Whitney%20Houston.mp3" TargetMode="External"/><Relationship Id="rId2" Type="http://schemas.openxmlformats.org/officeDocument/2006/relationships/audio" Target="file:///C:\Users\e200203909\Documents\CP%20US%20History\Unit_4%20Jeffersonian%20&amp;%20Jacksonian%20Eras,%201800-1840\Star%20Spangled%20Banner-Whitney%20Houston.mp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18.png"/><Relationship Id="rId1" Type="http://schemas.microsoft.com/office/2007/relationships/media" Target="file:///C:\Users\e200203909\Documents\CP%20US%20History\Unit_4%20Jeffersonian%20&amp;%20Jacksonian%20Eras,%201800-1840\johnny_horton-Battle_of_New_Orleans.mp3" TargetMode="External"/><Relationship Id="rId2" Type="http://schemas.openxmlformats.org/officeDocument/2006/relationships/audio" Target="file:///C:\Users\e200203909\Documents\CP%20US%20History\Unit_4%20Jeffersonian%20&amp;%20Jacksonian%20Eras,%201800-1840\johnny_horton-Battle_of_New_Orleans.mp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wmf"/><Relationship Id="rId3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hyperlink" Target="http://www.history.com/videos/james-madison-and-the-war-of-181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1" Type="http://schemas.microsoft.com/office/2007/relationships/media" Target="file:///C:\Users\e200203909\Documents\CP%20US%20History\Unit_4%20Jeffersonian%20&amp;%20Jacksonian%20Eras,%201800-1840\Star%20Spangled%20Banner-Whitney%20Houston.mp3" TargetMode="External"/><Relationship Id="rId2" Type="http://schemas.openxmlformats.org/officeDocument/2006/relationships/audio" Target="file:///C:\Users\e200203909\Documents\CP%20US%20History\Unit_4%20Jeffersonian%20&amp;%20Jacksonian%20Eras,%201800-1840\Star%20Spangled%20Banner-Whitney%20Houston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3670"/>
            <a:ext cx="7772400" cy="1470025"/>
          </a:xfrm>
        </p:spPr>
        <p:txBody>
          <a:bodyPr/>
          <a:lstStyle/>
          <a:p>
            <a:r>
              <a:rPr lang="en-US" dirty="0" smtClean="0"/>
              <a:t>Madison and the War of 1812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643" y="1752600"/>
            <a:ext cx="5984452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6301820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"James Madison and King George III, and Enterprise vs. Boxer." Image. Library of Congress. American History. ABC-CLIO, 2012. Web. 22 Jan. 2012.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4112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British </a:t>
            </a:r>
            <a:r>
              <a:rPr lang="en-US" dirty="0" smtClean="0"/>
              <a:t>Instigation of Indians or Demand for Indian Land?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Battle of Tippecanoe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Tecumesh</a:t>
            </a:r>
            <a:r>
              <a:rPr lang="en-US" sz="2400" dirty="0" smtClean="0"/>
              <a:t> (Shawnee chief) </a:t>
            </a:r>
          </a:p>
          <a:p>
            <a:pPr marL="400050" lvl="1" indent="0">
              <a:buFontTx/>
              <a:buChar char="-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United tribes </a:t>
            </a:r>
            <a:r>
              <a:rPr lang="en-US" sz="2000" dirty="0" smtClean="0"/>
              <a:t>to fight </a:t>
            </a:r>
          </a:p>
          <a:p>
            <a:pPr marL="400050" lvl="1" indent="0">
              <a:buNone/>
            </a:pPr>
            <a:r>
              <a:rPr lang="en-US" sz="2000" dirty="0" smtClean="0"/>
              <a:t>	settlement</a:t>
            </a:r>
          </a:p>
          <a:p>
            <a:pPr marL="0" indent="0">
              <a:buNone/>
            </a:pPr>
            <a:r>
              <a:rPr lang="en-US" sz="2400" dirty="0" smtClean="0"/>
              <a:t>-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Harrison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becomes</a:t>
            </a:r>
            <a:r>
              <a:rPr lang="en-US" sz="2400" dirty="0" smtClean="0"/>
              <a:t> a </a:t>
            </a:r>
          </a:p>
          <a:p>
            <a:pPr marL="0" indent="0">
              <a:buNone/>
            </a:pPr>
            <a:r>
              <a:rPr lang="en-US" sz="2400" dirty="0" smtClean="0"/>
              <a:t>national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hero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0" y="1417638"/>
            <a:ext cx="43688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18000" y="6485317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"Battle of Tippecanoe." Image. Library of Congress. American History. ABC-CLIO, 2012. Web. 22 Jan. 2012.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6224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Defeat of Native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Tecumseh killed </a:t>
            </a:r>
            <a:r>
              <a:rPr lang="en-US" dirty="0" smtClean="0"/>
              <a:t>(end to hope)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his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Wingdings"/>
                <a:cs typeface="Wingdings"/>
                <a:sym typeface="Wingdings"/>
              </a:rPr>
              <a:t>supporters scattered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Wingdings"/>
                <a:cs typeface="Wingdings"/>
                <a:sym typeface="Wingdings"/>
              </a:rPr>
              <a:t>Invasion of Spanish Florida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Wingdings"/>
                <a:cs typeface="Wingdings"/>
                <a:sym typeface="Wingdings"/>
              </a:rPr>
              <a:t>defeat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of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Wingdings"/>
                <a:cs typeface="Wingdings"/>
                <a:sym typeface="Wingdings"/>
              </a:rPr>
              <a:t>Seminole Indians 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and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Wingdings"/>
                <a:cs typeface="Wingdings"/>
                <a:sym typeface="Wingdings"/>
              </a:rPr>
              <a:t>seizing of Spanish fort 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at Pensacola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41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New England Considers Secession!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Hartford Convention </a:t>
            </a:r>
          </a:p>
          <a:p>
            <a:pPr marL="0" indent="0">
              <a:buNone/>
            </a:pPr>
            <a:r>
              <a:rPr lang="en-US" dirty="0" smtClean="0"/>
              <a:t>(Dec 1814-Jan 1815)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Treaty of Ghent </a:t>
            </a:r>
            <a:r>
              <a:rPr lang="en-US" dirty="0" smtClean="0"/>
              <a:t>(Dec 24, 1814)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866" y="1159688"/>
            <a:ext cx="4021593" cy="30385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24866" y="4198225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"Hartford Convention." Image. North Wind Picture Archives. American History. ABC-CLIO, 2012. Web. 22 Jan. 2012.</a:t>
            </a: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893512"/>
            <a:ext cx="3751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Federalists</a:t>
            </a:r>
            <a:r>
              <a:rPr lang="en-US" sz="2000" dirty="0" smtClean="0"/>
              <a:t> meet because they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 to secede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0493" y="5173249"/>
            <a:ext cx="4885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Ended War of 1812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Stalemate</a:t>
            </a:r>
            <a:r>
              <a:rPr lang="en-US" sz="2000" dirty="0" smtClean="0"/>
              <a:t>) 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Ignored major issues </a:t>
            </a:r>
            <a:r>
              <a:rPr lang="en-US" sz="2000" dirty="0" smtClean="0"/>
              <a:t>(</a:t>
            </a:r>
            <a:r>
              <a:rPr lang="en-US" sz="2000" dirty="0" err="1" smtClean="0"/>
              <a:t>impressment</a:t>
            </a:r>
            <a:r>
              <a:rPr lang="en-US" sz="2000" dirty="0" smtClean="0"/>
              <a:t>, trade, etc.)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4401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7" descr="203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" r="2795"/>
          <a:stretch>
            <a:fillRect/>
          </a:stretch>
        </p:blipFill>
        <p:spPr bwMode="auto">
          <a:xfrm>
            <a:off x="4570413" y="1597025"/>
            <a:ext cx="4419600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tar Spangled Banner-Whitney Housto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556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AutoShape 10"/>
          <p:cNvSpPr>
            <a:spLocks noChangeArrowheads="1"/>
          </p:cNvSpPr>
          <p:nvPr/>
        </p:nvSpPr>
        <p:spPr bwMode="auto">
          <a:xfrm>
            <a:off x="149225" y="76200"/>
            <a:ext cx="8842375" cy="1371600"/>
          </a:xfrm>
          <a:prstGeom prst="wedgeRectCallout">
            <a:avLst>
              <a:gd name="adj1" fmla="val -6838"/>
              <a:gd name="adj2" fmla="val -30981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kumimoji="1" lang="en-US" sz="3600">
                <a:latin typeface="Calibri" charset="0"/>
                <a:cs typeface="Calibri" charset="0"/>
              </a:rPr>
              <a:t>When the British laid siege to Fort McHenry, American Francis Scott Key wrote the poem </a:t>
            </a:r>
            <a:r>
              <a:rPr kumimoji="1" lang="ja-JP" altLang="en-US" sz="3600">
                <a:latin typeface="Calibri" charset="0"/>
                <a:cs typeface="Calibri" charset="0"/>
              </a:rPr>
              <a:t>“</a:t>
            </a:r>
            <a:r>
              <a:rPr kumimoji="1" lang="en-US" altLang="ja-JP" sz="3600" i="1">
                <a:latin typeface="Calibri" charset="0"/>
                <a:cs typeface="Calibri" charset="0"/>
                <a:hlinkClick r:id="rId7"/>
              </a:rPr>
              <a:t>The</a:t>
            </a:r>
            <a:r>
              <a:rPr kumimoji="1" lang="en-US" altLang="ja-JP" sz="3600">
                <a:latin typeface="Calibri" charset="0"/>
                <a:cs typeface="Calibri" charset="0"/>
                <a:hlinkClick r:id="rId7"/>
              </a:rPr>
              <a:t> </a:t>
            </a:r>
            <a:r>
              <a:rPr kumimoji="1" lang="en-US" altLang="ja-JP" sz="3600" i="1">
                <a:latin typeface="Calibri" charset="0"/>
                <a:cs typeface="Calibri" charset="0"/>
                <a:hlinkClick r:id="rId7"/>
              </a:rPr>
              <a:t>Star Spangled Banner</a:t>
            </a:r>
            <a:r>
              <a:rPr kumimoji="1" lang="ja-JP" altLang="en-US" sz="3600">
                <a:latin typeface="Calibri" charset="0"/>
                <a:cs typeface="Calibri" charset="0"/>
              </a:rPr>
              <a:t>”</a:t>
            </a:r>
            <a:endParaRPr kumimoji="1" lang="en-US" sz="3600">
              <a:latin typeface="Calibri" charset="0"/>
              <a:cs typeface="Calibri" charset="0"/>
            </a:endParaRPr>
          </a:p>
        </p:txBody>
      </p:sp>
      <p:pic>
        <p:nvPicPr>
          <p:cNvPr id="55301" name="Picture 15" descr="Photo of BALTIMORE: FORT McHENRY. &#10;The bombardment of Fort McHenry, Baltimore, on 13-14 September 1814: contemporary aquatint by John Bower."/>
          <p:cNvPicPr>
            <a:picLocks noChangeAspect="1" noChangeArrowheads="1"/>
          </p:cNvPicPr>
          <p:nvPr/>
        </p:nvPicPr>
        <p:blipFill>
          <a:blip r:embed="rId8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25"/>
          <a:stretch>
            <a:fillRect/>
          </a:stretch>
        </p:blipFill>
        <p:spPr bwMode="auto">
          <a:xfrm>
            <a:off x="152400" y="1524000"/>
            <a:ext cx="44243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16" descr="Photo of FRANCIS SCOTT KEY, 1814. &#10;Key (1779-1843) detained on a British ship in Baltimore Harbor, September 1814, watches the bombardment of Fort McHenry and the flag that inspired him to write 'The Star Spangled Banner.' Wood engraving, American, 1885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b="9996"/>
          <a:stretch>
            <a:fillRect/>
          </a:stretch>
        </p:blipFill>
        <p:spPr bwMode="auto">
          <a:xfrm>
            <a:off x="609600" y="3736975"/>
            <a:ext cx="3509963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89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7" descr="203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" r="2795"/>
          <a:stretch>
            <a:fillRect/>
          </a:stretch>
        </p:blipFill>
        <p:spPr bwMode="auto">
          <a:xfrm>
            <a:off x="-152400" y="1839913"/>
            <a:ext cx="4191000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tar Spangled Banner-Whitney Housto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556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76200" y="96838"/>
            <a:ext cx="5029200" cy="167798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  <a:cs typeface="Calibri" charset="0"/>
              </a:rPr>
              <a:t>Though Britain was winning, they were also fighting France and wanted to </a:t>
            </a:r>
            <a:br>
              <a:rPr lang="en-US" sz="3200">
                <a:latin typeface="Calibri" charset="0"/>
                <a:cs typeface="Calibri" charset="0"/>
              </a:rPr>
            </a:br>
            <a:r>
              <a:rPr lang="en-US" sz="3200">
                <a:latin typeface="Calibri" charset="0"/>
                <a:cs typeface="Calibri" charset="0"/>
              </a:rPr>
              <a:t>quickly end the War of 1812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57800" y="104775"/>
            <a:ext cx="3810000" cy="16684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  <a:cs typeface="Calibri" charset="0"/>
              </a:rPr>
              <a:t>In 1814, Britain and the United States signed the Treaty of Ghent ending the war</a:t>
            </a:r>
          </a:p>
        </p:txBody>
      </p:sp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2" t="24966" r="38174" b="15726"/>
          <a:stretch>
            <a:fillRect/>
          </a:stretch>
        </p:blipFill>
        <p:spPr bwMode="auto">
          <a:xfrm>
            <a:off x="4159250" y="1839913"/>
            <a:ext cx="5340350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46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175" y="0"/>
            <a:ext cx="9147175" cy="6096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3600">
                <a:latin typeface="Calibri" charset="0"/>
                <a:cs typeface="Calibri" charset="0"/>
              </a:rPr>
              <a:t>The War of 1812 (1812—1815)</a:t>
            </a:r>
          </a:p>
        </p:txBody>
      </p:sp>
      <p:pic>
        <p:nvPicPr>
          <p:cNvPr id="59395" name="Picture 7" descr="203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" r="2795"/>
          <a:stretch>
            <a:fillRect/>
          </a:stretch>
        </p:blipFill>
        <p:spPr bwMode="auto">
          <a:xfrm>
            <a:off x="0" y="609600"/>
            <a:ext cx="5095875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tar Spangled Banner-Whitney Housto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556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3"/>
          <p:cNvSpPr>
            <a:spLocks noChangeArrowheads="1"/>
          </p:cNvSpPr>
          <p:nvPr/>
        </p:nvSpPr>
        <p:spPr bwMode="auto">
          <a:xfrm>
            <a:off x="5257800" y="606425"/>
            <a:ext cx="3781425" cy="16668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  <a:cs typeface="Calibri" charset="0"/>
              </a:rPr>
              <a:t>Before news arrived, the Americans beat the British at the Battle</a:t>
            </a:r>
            <a:r>
              <a:rPr lang="en-US" sz="2800">
                <a:latin typeface="Calibri" charset="0"/>
                <a:cs typeface="Calibri" charset="0"/>
              </a:rPr>
              <a:t> </a:t>
            </a:r>
            <a:r>
              <a:rPr lang="en-US" sz="3200">
                <a:latin typeface="Calibri" charset="0"/>
                <a:cs typeface="Calibri" charset="0"/>
              </a:rPr>
              <a:t>of</a:t>
            </a:r>
            <a:r>
              <a:rPr lang="en-US" sz="2800">
                <a:latin typeface="Calibri" charset="0"/>
                <a:cs typeface="Calibri" charset="0"/>
              </a:rPr>
              <a:t> </a:t>
            </a:r>
            <a:r>
              <a:rPr lang="en-US" sz="3200">
                <a:latin typeface="Calibri" charset="0"/>
                <a:cs typeface="Calibri" charset="0"/>
              </a:rPr>
              <a:t>New Orleans </a:t>
            </a:r>
          </a:p>
        </p:txBody>
      </p:sp>
      <p:pic>
        <p:nvPicPr>
          <p:cNvPr id="59398" name="Picture 7" descr="Photo of BATTLE OF NEW ORLEANS. &#10;Andrew Jackson at the Battle of New Orleans, 8 January 1815. Oil, 1910, by E. Percy Moran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r="6013"/>
          <a:stretch>
            <a:fillRect/>
          </a:stretch>
        </p:blipFill>
        <p:spPr bwMode="auto">
          <a:xfrm>
            <a:off x="4294188" y="2362200"/>
            <a:ext cx="4745037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572000" y="4367213"/>
            <a:ext cx="4267200" cy="8905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  <a:cs typeface="Calibri" charset="0"/>
              </a:rPr>
              <a:t>General Andrew Jackson emerged as a war hero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038600" y="5334000"/>
            <a:ext cx="4924425" cy="12842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chemeClr val="accent1"/>
              </a:buClr>
              <a:buSzPct val="90000"/>
              <a:buFont typeface="Wingdings" charset="0"/>
              <a:buNone/>
            </a:pPr>
            <a:r>
              <a:rPr kumimoji="1" lang="en-US" sz="3200">
                <a:latin typeface="Calibri" charset="0"/>
                <a:cs typeface="Calibri" charset="0"/>
              </a:rPr>
              <a:t>The victory at New Orleans led many Americans to feel as though they won the war</a:t>
            </a:r>
          </a:p>
        </p:txBody>
      </p:sp>
    </p:spTree>
    <p:extLst>
      <p:ext uri="{BB962C8B-B14F-4D97-AF65-F5344CB8AC3E}">
        <p14:creationId xmlns:p14="http://schemas.microsoft.com/office/powerpoint/2010/main" val="72050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3600" i="1" u="sng">
                <a:latin typeface="Calibri" charset="0"/>
                <a:cs typeface="Calibri" charset="0"/>
              </a:rPr>
              <a:t>Battle of New Orleans</a:t>
            </a:r>
            <a:r>
              <a:rPr lang="en-US" sz="3600">
                <a:latin typeface="Calibri" charset="0"/>
                <a:cs typeface="Calibri" charset="0"/>
              </a:rPr>
              <a:t>—Johnny Horton (1959)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marL="112713" indent="0" eaLnBrk="1" hangingPunct="1">
              <a:lnSpc>
                <a:spcPct val="85000"/>
              </a:lnSpc>
              <a:spcBef>
                <a:spcPct val="10000"/>
              </a:spcBef>
              <a:buFont typeface="Arial" charset="0"/>
              <a:buNone/>
            </a:pPr>
            <a:r>
              <a:rPr lang="en-US" sz="2400">
                <a:latin typeface="Calibri" charset="0"/>
                <a:cs typeface="Calibri" charset="0"/>
              </a:rPr>
              <a:t>In 1814 we took a little trip</a:t>
            </a:r>
            <a:br>
              <a:rPr lang="en-US" sz="2400">
                <a:latin typeface="Calibri" charset="0"/>
                <a:cs typeface="Calibri" charset="0"/>
              </a:rPr>
            </a:br>
            <a:r>
              <a:rPr lang="en-US" sz="2400">
                <a:latin typeface="Calibri" charset="0"/>
                <a:cs typeface="Calibri" charset="0"/>
              </a:rPr>
              <a:t>Along with Colonel Jackson down the mighty Mississip.</a:t>
            </a:r>
            <a:br>
              <a:rPr lang="en-US" sz="2400">
                <a:latin typeface="Calibri" charset="0"/>
                <a:cs typeface="Calibri" charset="0"/>
              </a:rPr>
            </a:br>
            <a:r>
              <a:rPr lang="en-US" sz="2400">
                <a:latin typeface="Calibri" charset="0"/>
                <a:cs typeface="Calibri" charset="0"/>
              </a:rPr>
              <a:t>We took a little bacon and we took a little beans</a:t>
            </a:r>
            <a:br>
              <a:rPr lang="en-US" sz="2400">
                <a:latin typeface="Calibri" charset="0"/>
                <a:cs typeface="Calibri" charset="0"/>
              </a:rPr>
            </a:br>
            <a:r>
              <a:rPr lang="en-US" sz="2400">
                <a:latin typeface="Calibri" charset="0"/>
                <a:cs typeface="Calibri" charset="0"/>
              </a:rPr>
              <a:t>And we caught the bloody British in the town of New Orleans.</a:t>
            </a:r>
            <a:br>
              <a:rPr lang="en-US" sz="2400">
                <a:latin typeface="Calibri" charset="0"/>
                <a:cs typeface="Calibri" charset="0"/>
              </a:rPr>
            </a:br>
            <a:endParaRPr lang="en-US" sz="1000">
              <a:latin typeface="Calibri" charset="0"/>
              <a:cs typeface="Calibri" charset="0"/>
            </a:endParaRPr>
          </a:p>
          <a:p>
            <a:pPr marL="112713" indent="0" eaLnBrk="1" hangingPunct="1">
              <a:lnSpc>
                <a:spcPct val="85000"/>
              </a:lnSpc>
              <a:spcBef>
                <a:spcPct val="10000"/>
              </a:spcBef>
              <a:buFont typeface="Arial" charset="0"/>
              <a:buNone/>
            </a:pPr>
            <a:r>
              <a:rPr lang="en-US" sz="2400" i="1">
                <a:latin typeface="Calibri" charset="0"/>
                <a:cs typeface="Calibri" charset="0"/>
              </a:rPr>
              <a:t>[Chorus:]</a:t>
            </a:r>
            <a:br>
              <a:rPr lang="en-US" sz="2400" i="1">
                <a:latin typeface="Calibri" charset="0"/>
                <a:cs typeface="Calibri" charset="0"/>
              </a:rPr>
            </a:br>
            <a:r>
              <a:rPr lang="en-US" sz="2400">
                <a:latin typeface="Calibri" charset="0"/>
                <a:cs typeface="Calibri" charset="0"/>
              </a:rPr>
              <a:t>We fired our guns and the British kept a'comin.</a:t>
            </a:r>
            <a:br>
              <a:rPr lang="en-US" sz="2400">
                <a:latin typeface="Calibri" charset="0"/>
                <a:cs typeface="Calibri" charset="0"/>
              </a:rPr>
            </a:br>
            <a:r>
              <a:rPr lang="en-US" sz="2400">
                <a:latin typeface="Calibri" charset="0"/>
                <a:cs typeface="Calibri" charset="0"/>
              </a:rPr>
              <a:t>There wasn't nigh as many as there was a while ago.</a:t>
            </a:r>
            <a:br>
              <a:rPr lang="en-US" sz="2400">
                <a:latin typeface="Calibri" charset="0"/>
                <a:cs typeface="Calibri" charset="0"/>
              </a:rPr>
            </a:br>
            <a:r>
              <a:rPr lang="en-US" sz="2400">
                <a:latin typeface="Calibri" charset="0"/>
                <a:cs typeface="Calibri" charset="0"/>
              </a:rPr>
              <a:t>We fired once more and they began to runnin' on</a:t>
            </a:r>
            <a:br>
              <a:rPr lang="en-US" sz="2400">
                <a:latin typeface="Calibri" charset="0"/>
                <a:cs typeface="Calibri" charset="0"/>
              </a:rPr>
            </a:br>
            <a:r>
              <a:rPr lang="en-US" sz="2400">
                <a:latin typeface="Calibri" charset="0"/>
                <a:cs typeface="Calibri" charset="0"/>
              </a:rPr>
              <a:t>Down the Mississippi to the Gulf of Mexico.</a:t>
            </a:r>
            <a:br>
              <a:rPr lang="en-US" sz="2400">
                <a:latin typeface="Calibri" charset="0"/>
                <a:cs typeface="Calibri" charset="0"/>
              </a:rPr>
            </a:br>
            <a:endParaRPr lang="en-US" sz="1000">
              <a:latin typeface="Calibri" charset="0"/>
              <a:cs typeface="Calibri" charset="0"/>
            </a:endParaRPr>
          </a:p>
          <a:p>
            <a:pPr marL="112713" indent="0" eaLnBrk="1" hangingPunct="1">
              <a:lnSpc>
                <a:spcPct val="85000"/>
              </a:lnSpc>
              <a:spcBef>
                <a:spcPct val="10000"/>
              </a:spcBef>
              <a:buFont typeface="Arial" charset="0"/>
              <a:buNone/>
            </a:pPr>
            <a:r>
              <a:rPr lang="en-US" sz="2400">
                <a:latin typeface="Calibri" charset="0"/>
                <a:cs typeface="Calibri" charset="0"/>
              </a:rPr>
              <a:t>We looked down the river and we see'd the British come.</a:t>
            </a:r>
            <a:br>
              <a:rPr lang="en-US" sz="2400">
                <a:latin typeface="Calibri" charset="0"/>
                <a:cs typeface="Calibri" charset="0"/>
              </a:rPr>
            </a:br>
            <a:r>
              <a:rPr lang="en-US" sz="2400">
                <a:latin typeface="Calibri" charset="0"/>
                <a:cs typeface="Calibri" charset="0"/>
              </a:rPr>
              <a:t>And there must have been a hundred of'em beatin' on the drum.</a:t>
            </a:r>
            <a:br>
              <a:rPr lang="en-US" sz="2400">
                <a:latin typeface="Calibri" charset="0"/>
                <a:cs typeface="Calibri" charset="0"/>
              </a:rPr>
            </a:br>
            <a:r>
              <a:rPr lang="en-US" sz="2400">
                <a:latin typeface="Calibri" charset="0"/>
                <a:cs typeface="Calibri" charset="0"/>
              </a:rPr>
              <a:t>They stepped so high and they made the bugles ring.</a:t>
            </a:r>
            <a:br>
              <a:rPr lang="en-US" sz="2400">
                <a:latin typeface="Calibri" charset="0"/>
                <a:cs typeface="Calibri" charset="0"/>
              </a:rPr>
            </a:br>
            <a:r>
              <a:rPr lang="en-US" sz="2400">
                <a:latin typeface="Calibri" charset="0"/>
                <a:cs typeface="Calibri" charset="0"/>
              </a:rPr>
              <a:t>We stood by our cotton bales and didn't say a thing.</a:t>
            </a:r>
            <a:br>
              <a:rPr lang="en-US" sz="2400">
                <a:latin typeface="Calibri" charset="0"/>
                <a:cs typeface="Calibri" charset="0"/>
              </a:rPr>
            </a:br>
            <a:endParaRPr lang="en-US" sz="1000">
              <a:latin typeface="Calibri" charset="0"/>
              <a:cs typeface="Calibri" charset="0"/>
            </a:endParaRPr>
          </a:p>
          <a:p>
            <a:pPr marL="112713" indent="0" eaLnBrk="1" hangingPunct="1">
              <a:lnSpc>
                <a:spcPct val="85000"/>
              </a:lnSpc>
              <a:spcBef>
                <a:spcPct val="10000"/>
              </a:spcBef>
              <a:buFont typeface="Arial" charset="0"/>
              <a:buNone/>
            </a:pPr>
            <a:r>
              <a:rPr lang="en-US" sz="2400" i="1">
                <a:latin typeface="Calibri" charset="0"/>
                <a:cs typeface="Calibri" charset="0"/>
              </a:rPr>
              <a:t>[Chorus]</a:t>
            </a:r>
            <a:br>
              <a:rPr lang="en-US" sz="2400" i="1">
                <a:latin typeface="Calibri" charset="0"/>
                <a:cs typeface="Calibri" charset="0"/>
              </a:rPr>
            </a:br>
            <a:r>
              <a:rPr lang="en-US" sz="2400">
                <a:latin typeface="Calibri" charset="0"/>
                <a:cs typeface="Calibri" charset="0"/>
              </a:rPr>
              <a:t>Old Hickory said we could take 'em by surprise</a:t>
            </a:r>
            <a:br>
              <a:rPr lang="en-US" sz="2400">
                <a:latin typeface="Calibri" charset="0"/>
                <a:cs typeface="Calibri" charset="0"/>
              </a:rPr>
            </a:br>
            <a:r>
              <a:rPr lang="en-US" sz="2400">
                <a:latin typeface="Calibri" charset="0"/>
                <a:cs typeface="Calibri" charset="0"/>
              </a:rPr>
              <a:t>If we didn't fire our muskets 'til we looked 'em in the eye</a:t>
            </a:r>
            <a:br>
              <a:rPr lang="en-US" sz="2400">
                <a:latin typeface="Calibri" charset="0"/>
                <a:cs typeface="Calibri" charset="0"/>
              </a:rPr>
            </a:br>
            <a:r>
              <a:rPr lang="en-US" sz="2400">
                <a:latin typeface="Calibri" charset="0"/>
                <a:cs typeface="Calibri" charset="0"/>
              </a:rPr>
              <a:t>We held our fire 'til we see'd their faces well.</a:t>
            </a:r>
            <a:br>
              <a:rPr lang="en-US" sz="2400">
                <a:latin typeface="Calibri" charset="0"/>
                <a:cs typeface="Calibri" charset="0"/>
              </a:rPr>
            </a:br>
            <a:r>
              <a:rPr lang="en-US" sz="2400">
                <a:latin typeface="Calibri" charset="0"/>
                <a:cs typeface="Calibri" charset="0"/>
              </a:rPr>
              <a:t>Then we opened up with squirrel guns and really gave 'em ... well</a:t>
            </a:r>
          </a:p>
        </p:txBody>
      </p:sp>
      <p:pic>
        <p:nvPicPr>
          <p:cNvPr id="2" name="johnny_horton-Battle_of_New_Orlean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83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86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File:Signing of Treaty of Ghent (18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" b="5968"/>
          <a:stretch>
            <a:fillRect/>
          </a:stretch>
        </p:blipFill>
        <p:spPr bwMode="auto">
          <a:xfrm>
            <a:off x="152400" y="1066800"/>
            <a:ext cx="8839200" cy="56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457200" y="76200"/>
            <a:ext cx="8305800" cy="87947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  <a:cs typeface="Calibri" charset="0"/>
              </a:rPr>
              <a:t>Treaty of Ghent ended the war, but it did not address trade rights or other causes of the war</a:t>
            </a:r>
          </a:p>
        </p:txBody>
      </p:sp>
    </p:spTree>
    <p:extLst>
      <p:ext uri="{BB962C8B-B14F-4D97-AF65-F5344CB8AC3E}">
        <p14:creationId xmlns:p14="http://schemas.microsoft.com/office/powerpoint/2010/main" val="340461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http://www.trbimg.com/img-4ff11a2b/turbine/sns-rt-cbre8610aa000.jpg-20120701/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" t="3999" r="5022" b="2896"/>
          <a:stretch>
            <a:fillRect/>
          </a:stretch>
        </p:blipFill>
        <p:spPr bwMode="auto">
          <a:xfrm>
            <a:off x="152400" y="496888"/>
            <a:ext cx="4876800" cy="582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45088" y="1600200"/>
            <a:ext cx="3846512" cy="21891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>
                <a:latin typeface="Calibri" charset="0"/>
                <a:cs typeface="Calibri" charset="0"/>
              </a:rPr>
              <a:t>Americans were united in a sense of nationalism, believing that they had beaten the British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21275" y="3962400"/>
            <a:ext cx="3870325" cy="26082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>
                <a:latin typeface="Calibri" charset="0"/>
                <a:cs typeface="Calibri" charset="0"/>
              </a:rPr>
              <a:t>America entered </a:t>
            </a:r>
            <a:br>
              <a:rPr lang="en-US" sz="3200">
                <a:latin typeface="Calibri" charset="0"/>
                <a:cs typeface="Calibri" charset="0"/>
              </a:rPr>
            </a:br>
            <a:r>
              <a:rPr lang="en-US" sz="3200">
                <a:latin typeface="Calibri" charset="0"/>
                <a:cs typeface="Calibri" charset="0"/>
              </a:rPr>
              <a:t>an </a:t>
            </a:r>
            <a:r>
              <a:rPr lang="ja-JP" altLang="en-US" sz="3200">
                <a:latin typeface="Calibri" charset="0"/>
                <a:cs typeface="Calibri" charset="0"/>
              </a:rPr>
              <a:t>“</a:t>
            </a:r>
            <a:r>
              <a:rPr lang="en-US" altLang="ja-JP" sz="3200">
                <a:latin typeface="Calibri" charset="0"/>
                <a:cs typeface="Calibri" charset="0"/>
              </a:rPr>
              <a:t>Era of Good Feelings</a:t>
            </a:r>
            <a:r>
              <a:rPr lang="ja-JP" altLang="en-US" sz="3200">
                <a:latin typeface="Calibri" charset="0"/>
                <a:cs typeface="Calibri" charset="0"/>
              </a:rPr>
              <a:t>”</a:t>
            </a:r>
            <a:r>
              <a:rPr lang="en-US" altLang="ja-JP" sz="3200">
                <a:latin typeface="Calibri" charset="0"/>
                <a:cs typeface="Calibri" charset="0"/>
              </a:rPr>
              <a:t> with a popular president </a:t>
            </a:r>
            <a:br>
              <a:rPr lang="en-US" altLang="ja-JP" sz="3200">
                <a:latin typeface="Calibri" charset="0"/>
                <a:cs typeface="Calibri" charset="0"/>
              </a:rPr>
            </a:br>
            <a:r>
              <a:rPr lang="en-US" altLang="ja-JP" sz="3200">
                <a:latin typeface="Calibri" charset="0"/>
                <a:cs typeface="Calibri" charset="0"/>
              </a:rPr>
              <a:t>and booming </a:t>
            </a:r>
            <a:br>
              <a:rPr lang="en-US" altLang="ja-JP" sz="3200">
                <a:latin typeface="Calibri" charset="0"/>
                <a:cs typeface="Calibri" charset="0"/>
              </a:rPr>
            </a:br>
            <a:r>
              <a:rPr lang="en-US" altLang="ja-JP" sz="3200">
                <a:latin typeface="Calibri" charset="0"/>
                <a:cs typeface="Calibri" charset="0"/>
              </a:rPr>
              <a:t>national economy</a:t>
            </a:r>
            <a:endParaRPr lang="en-US" sz="3200">
              <a:latin typeface="Calibri" charset="0"/>
              <a:cs typeface="Calibri" charset="0"/>
            </a:endParaRPr>
          </a:p>
        </p:txBody>
      </p:sp>
      <p:sp>
        <p:nvSpPr>
          <p:cNvPr id="63492" name="Rectangle 6"/>
          <p:cNvSpPr>
            <a:spLocks noChangeArrowheads="1"/>
          </p:cNvSpPr>
          <p:nvPr/>
        </p:nvSpPr>
        <p:spPr bwMode="auto">
          <a:xfrm>
            <a:off x="5121275" y="152400"/>
            <a:ext cx="3794125" cy="128111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  <a:cs typeface="Calibri" charset="0"/>
              </a:rPr>
              <a:t>The War of 1812 </a:t>
            </a:r>
            <a:br>
              <a:rPr lang="en-US" sz="3200">
                <a:latin typeface="Calibri" charset="0"/>
                <a:cs typeface="Calibri" charset="0"/>
              </a:rPr>
            </a:br>
            <a:r>
              <a:rPr lang="en-US" sz="3200">
                <a:latin typeface="Calibri" charset="0"/>
                <a:cs typeface="Calibri" charset="0"/>
              </a:rPr>
              <a:t>had important </a:t>
            </a:r>
            <a:br>
              <a:rPr lang="en-US" sz="3200">
                <a:latin typeface="Calibri" charset="0"/>
                <a:cs typeface="Calibri" charset="0"/>
              </a:rPr>
            </a:br>
            <a:r>
              <a:rPr lang="en-US" sz="3200">
                <a:latin typeface="Calibri" charset="0"/>
                <a:cs typeface="Calibri" charset="0"/>
              </a:rPr>
              <a:t>effects on America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13559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Legacies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Treaty = No real changes made 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Nationalism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</a:t>
            </a:r>
            <a:r>
              <a:rPr lang="en-US" dirty="0" smtClean="0"/>
              <a:t> national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heroes </a:t>
            </a:r>
          </a:p>
          <a:p>
            <a:pPr lvl="1"/>
            <a:r>
              <a:rPr lang="en-US" dirty="0" smtClean="0"/>
              <a:t>National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anthem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defeat of Britain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End of Indian Resistance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New States</a:t>
            </a:r>
            <a:r>
              <a:rPr lang="en-US" dirty="0" smtClean="0">
                <a:sym typeface="Wingdings"/>
              </a:rPr>
              <a:t>: IN, MS, IL, AL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End of Federalist Party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Era of Good Feelings</a:t>
            </a:r>
          </a:p>
          <a:p>
            <a:r>
              <a:rPr lang="en-US" dirty="0" smtClean="0"/>
              <a:t>Florida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3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u="sng">
                <a:latin typeface="Calibri" charset="0"/>
                <a:cs typeface="Calibri" charset="0"/>
              </a:rPr>
              <a:t>Essential Question</a:t>
            </a:r>
            <a:r>
              <a:rPr lang="en-US" sz="3700">
                <a:latin typeface="Calibri" charset="0"/>
                <a:cs typeface="Calibri" charset="0"/>
              </a:rPr>
              <a:t>: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>
                <a:latin typeface="Calibri" charset="0"/>
                <a:cs typeface="Calibri" charset="0"/>
              </a:rPr>
              <a:t>How did the War of 1812 encourage American unity &amp; nationalism?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endParaRPr lang="en-US" sz="3700">
              <a:latin typeface="Calibri" charset="0"/>
              <a:cs typeface="Calibri" charset="0"/>
            </a:endParaRP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endParaRPr lang="en-US" sz="370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48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707" y="274638"/>
            <a:ext cx="6764055" cy="1143000"/>
          </a:xfrm>
        </p:spPr>
        <p:txBody>
          <a:bodyPr/>
          <a:lstStyle/>
          <a:p>
            <a:r>
              <a:rPr lang="en-US" dirty="0" smtClean="0"/>
              <a:t>Are you a hawk or a dove?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17638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Imagine that you, Senator _____, have been asked to give a speech in Congress declaring your feelings about the War of 1812. You </a:t>
            </a:r>
            <a:r>
              <a:rPr lang="en-US" sz="2400" b="1" dirty="0" smtClean="0"/>
              <a:t>must choose a side </a:t>
            </a:r>
            <a:r>
              <a:rPr lang="en-US" sz="2400" dirty="0" smtClean="0"/>
              <a:t>and give your opinion about the war. Make sure that your speech includes:</a:t>
            </a:r>
          </a:p>
          <a:p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 description of 4 causes of the war (use your notes and the book)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 discussion of what part of the country/types of people might be helped the most by the war (think: North, South, West, farmers, traders, merchants, shipbuilders)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An explanation of what part of the country/types of people might be hurt by the war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At least 3 reasons why you think Americans should be “for” or “against” the war</a:t>
            </a:r>
            <a:endParaRPr lang="en-US" sz="2400" dirty="0"/>
          </a:p>
        </p:txBody>
      </p:sp>
      <p:pic>
        <p:nvPicPr>
          <p:cNvPr id="1026" name="Picture 2" descr="C:\Users\Shavonne\AppData\Local\Microsoft\Windows\Temporary Internet Files\Content.IE5\MUL9U38X\MC90005735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307" y="217945"/>
            <a:ext cx="1816913" cy="969264"/>
          </a:xfrm>
          <a:prstGeom prst="rect">
            <a:avLst/>
          </a:prstGeom>
          <a:noFill/>
        </p:spPr>
      </p:pic>
      <p:pic>
        <p:nvPicPr>
          <p:cNvPr id="1027" name="Picture 3" descr="C:\Users\Shavonne\AppData\Local\Microsoft\Windows\Temporary Internet Files\Content.IE5\YN8XELYH\MC90004804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0434" y="217945"/>
            <a:ext cx="1096366" cy="1199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738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/>
          <p:cNvSpPr>
            <a:spLocks noChangeArrowheads="1"/>
          </p:cNvSpPr>
          <p:nvPr/>
        </p:nvSpPr>
        <p:spPr bwMode="auto">
          <a:xfrm>
            <a:off x="152400" y="76200"/>
            <a:ext cx="6172200" cy="1216025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charset="0"/>
                <a:cs typeface="Calibri" charset="0"/>
              </a:rPr>
              <a:t>Jefferson</a:t>
            </a:r>
            <a:r>
              <a:rPr lang="ja-JP" altLang="en-US" sz="3200">
                <a:latin typeface="Calibri" charset="0"/>
                <a:cs typeface="Calibri" charset="0"/>
              </a:rPr>
              <a:t>’</a:t>
            </a:r>
            <a:r>
              <a:rPr lang="en-US" altLang="ja-JP" sz="3200">
                <a:latin typeface="Calibri" charset="0"/>
                <a:cs typeface="Calibri" charset="0"/>
              </a:rPr>
              <a:t>s hand-picked successor, James Madison, won the </a:t>
            </a:r>
            <a:br>
              <a:rPr lang="en-US" altLang="ja-JP" sz="3200">
                <a:latin typeface="Calibri" charset="0"/>
                <a:cs typeface="Calibri" charset="0"/>
              </a:rPr>
            </a:br>
            <a:r>
              <a:rPr lang="en-US" altLang="ja-JP" sz="3200">
                <a:latin typeface="Calibri" charset="0"/>
                <a:cs typeface="Calibri" charset="0"/>
              </a:rPr>
              <a:t>presidency in 1808 &amp; 1812</a:t>
            </a:r>
            <a:endParaRPr lang="en-US" sz="3200">
              <a:latin typeface="Calibri" charset="0"/>
              <a:cs typeface="Calibri" charset="0"/>
            </a:endParaRPr>
          </a:p>
        </p:txBody>
      </p:sp>
      <p:pic>
        <p:nvPicPr>
          <p:cNvPr id="47106" name="Picture 2" descr="http://1.bp.blogspot.com/-QjEFDvsbpMg/TuJBJFi6aDI/AAAAAAAAJd8/MD4wDu5VbqU/s1600/James_Madison+president+1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1" t="11781" r="16110" b="24527"/>
          <a:stretch>
            <a:fillRect/>
          </a:stretch>
        </p:blipFill>
        <p:spPr bwMode="auto">
          <a:xfrm>
            <a:off x="6477000" y="76200"/>
            <a:ext cx="25098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10" descr="ElectoralCollege1812-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 t="3044" r="-111" b="-3044"/>
          <a:stretch>
            <a:fillRect/>
          </a:stretch>
        </p:blipFill>
        <p:spPr bwMode="auto">
          <a:xfrm>
            <a:off x="4632325" y="3048000"/>
            <a:ext cx="45116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 descr="ElectoralCollege1808-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t="2863"/>
          <a:stretch>
            <a:fillRect/>
          </a:stretch>
        </p:blipFill>
        <p:spPr bwMode="auto">
          <a:xfrm>
            <a:off x="0" y="3051175"/>
            <a:ext cx="4491038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13"/>
          <p:cNvSpPr>
            <a:spLocks noChangeArrowheads="1"/>
          </p:cNvSpPr>
          <p:nvPr/>
        </p:nvSpPr>
        <p:spPr bwMode="auto">
          <a:xfrm>
            <a:off x="152400" y="1385888"/>
            <a:ext cx="6172200" cy="1585912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>
              <a:lnSpc>
                <a:spcPct val="75000"/>
              </a:lnSpc>
            </a:pPr>
            <a:r>
              <a:rPr lang="en-US" sz="3200">
                <a:latin typeface="Calibri" charset="0"/>
                <a:cs typeface="Calibri" charset="0"/>
              </a:rPr>
              <a:t>Madison was well-qualified: He was the architect of the Constitution, served in Congress, &amp; served as Jefferson</a:t>
            </a:r>
            <a:r>
              <a:rPr lang="ja-JP" altLang="en-US" sz="3200">
                <a:latin typeface="Calibri" charset="0"/>
                <a:cs typeface="Calibri" charset="0"/>
              </a:rPr>
              <a:t>’</a:t>
            </a:r>
            <a:r>
              <a:rPr lang="en-US" altLang="ja-JP" sz="3200">
                <a:latin typeface="Calibri" charset="0"/>
                <a:cs typeface="Calibri" charset="0"/>
              </a:rPr>
              <a:t>s Secretary of State</a:t>
            </a:r>
            <a:endParaRPr lang="en-US" sz="320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628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" y="147638"/>
            <a:ext cx="8534400" cy="881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>
                <a:latin typeface="Calibri" charset="0"/>
                <a:cs typeface="Calibri" charset="0"/>
              </a:rPr>
              <a:t>As president, Madison tried to continue Jefferson</a:t>
            </a:r>
            <a:r>
              <a:rPr lang="ja-JP" altLang="en-US" sz="3200">
                <a:latin typeface="Calibri" charset="0"/>
                <a:cs typeface="Calibri" charset="0"/>
              </a:rPr>
              <a:t>’</a:t>
            </a:r>
            <a:r>
              <a:rPr lang="en-US" sz="3200">
                <a:latin typeface="Calibri" charset="0"/>
                <a:cs typeface="Calibri" charset="0"/>
              </a:rPr>
              <a:t>s policies of limited national government 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76200" y="4543425"/>
            <a:ext cx="8991600" cy="0"/>
          </a:xfrm>
          <a:prstGeom prst="straightConnector1">
            <a:avLst/>
          </a:prstGeom>
          <a:noFill/>
          <a:ln w="76200">
            <a:solidFill>
              <a:srgbClr val="2D5CB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8131" name="Picture 5" descr="Image:George Washington 17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73500"/>
            <a:ext cx="10144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6" descr="http://upload.wikimedia.org/wikipedia/commons/4/44/JohnAdams_2nd_US_Presid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6" t="10583" r="11772" b="21300"/>
          <a:stretch>
            <a:fillRect/>
          </a:stretch>
        </p:blipFill>
        <p:spPr bwMode="auto">
          <a:xfrm>
            <a:off x="1600200" y="3873500"/>
            <a:ext cx="107315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" descr="http://images.politico.com/global/2012/05/605_thomas_jefferson_9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 t="8705" r="18399" b="19746"/>
          <a:stretch>
            <a:fillRect/>
          </a:stretch>
        </p:blipFill>
        <p:spPr bwMode="auto">
          <a:xfrm>
            <a:off x="2819400" y="3889375"/>
            <a:ext cx="1073150" cy="1339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2" descr="http://davidostewart.com/wp-content/uploads/2012/05/James-Madison-presid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7" t="996" r="12671" b="19846"/>
          <a:stretch>
            <a:fillRect/>
          </a:stretch>
        </p:blipFill>
        <p:spPr bwMode="auto">
          <a:xfrm>
            <a:off x="4046538" y="3873500"/>
            <a:ext cx="1058862" cy="13858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Picture 4" descr="http://lh6.ggpht.com/_T1DngjUnXyI/TUSU2Ql4x0I/AAAAAAAAACc/hPirf5W8NVU/5.%20James%20Monroe%5b3%5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52" b="19769"/>
          <a:stretch>
            <a:fillRect/>
          </a:stretch>
        </p:blipFill>
        <p:spPr bwMode="auto">
          <a:xfrm>
            <a:off x="5257800" y="3857625"/>
            <a:ext cx="1023938" cy="1371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6" descr="File:John Quincy Adams by George Caleb Bingham (detail), c. 1850 after 1844 original - DSC032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851275"/>
            <a:ext cx="1019175" cy="13604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7" name="Picture 8" descr="File:Andrew Jacks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4" r="6250" b="6311"/>
          <a:stretch>
            <a:fillRect/>
          </a:stretch>
        </p:blipFill>
        <p:spPr bwMode="auto">
          <a:xfrm>
            <a:off x="7620000" y="3827463"/>
            <a:ext cx="10191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TextBox 17"/>
          <p:cNvSpPr txBox="1">
            <a:spLocks noChangeArrowheads="1"/>
          </p:cNvSpPr>
          <p:nvPr/>
        </p:nvSpPr>
        <p:spPr bwMode="auto">
          <a:xfrm>
            <a:off x="381000" y="2867025"/>
            <a:ext cx="13716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200">
                <a:solidFill>
                  <a:srgbClr val="0000CC"/>
                </a:solidFill>
                <a:latin typeface="Calibri" charset="0"/>
                <a:cs typeface="Calibri" charset="0"/>
              </a:rPr>
              <a:t>8</a:t>
            </a:r>
            <a:r>
              <a:rPr lang="en-US" sz="2000">
                <a:solidFill>
                  <a:srgbClr val="0000CC"/>
                </a:solidFill>
                <a:latin typeface="Calibri" charset="0"/>
                <a:cs typeface="Calibri" charset="0"/>
              </a:rPr>
              <a:t> </a:t>
            </a:r>
            <a:r>
              <a:rPr lang="en-US" sz="3200">
                <a:solidFill>
                  <a:srgbClr val="0000CC"/>
                </a:solidFill>
                <a:latin typeface="Calibri" charset="0"/>
                <a:cs typeface="Calibri" charset="0"/>
              </a:rPr>
              <a:t>yrs</a:t>
            </a:r>
          </a:p>
          <a:p>
            <a:pPr algn="ctr">
              <a:lnSpc>
                <a:spcPct val="80000"/>
              </a:lnSpc>
            </a:pPr>
            <a:r>
              <a:rPr lang="en-US" sz="1600">
                <a:solidFill>
                  <a:srgbClr val="0000CC"/>
                </a:solidFill>
                <a:latin typeface="Calibri" charset="0"/>
                <a:cs typeface="Calibri" charset="0"/>
              </a:rPr>
              <a:t>George Washington</a:t>
            </a:r>
          </a:p>
          <a:p>
            <a:pPr algn="ctr">
              <a:lnSpc>
                <a:spcPct val="80000"/>
              </a:lnSpc>
            </a:pPr>
            <a:r>
              <a:rPr lang="en-US" sz="1600">
                <a:solidFill>
                  <a:srgbClr val="0000CC"/>
                </a:solidFill>
                <a:latin typeface="Calibri" charset="0"/>
                <a:cs typeface="Calibri" charset="0"/>
              </a:rPr>
              <a:t>(1789-1797)</a:t>
            </a:r>
          </a:p>
        </p:txBody>
      </p:sp>
      <p:sp>
        <p:nvSpPr>
          <p:cNvPr id="48139" name="TextBox 22"/>
          <p:cNvSpPr txBox="1">
            <a:spLocks noChangeArrowheads="1"/>
          </p:cNvSpPr>
          <p:nvPr/>
        </p:nvSpPr>
        <p:spPr bwMode="auto">
          <a:xfrm>
            <a:off x="1524000" y="2860675"/>
            <a:ext cx="1219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200">
                <a:solidFill>
                  <a:srgbClr val="0000CC"/>
                </a:solidFill>
                <a:latin typeface="Calibri" charset="0"/>
                <a:cs typeface="Calibri" charset="0"/>
              </a:rPr>
              <a:t>4</a:t>
            </a:r>
            <a:r>
              <a:rPr lang="en-US" sz="2000">
                <a:solidFill>
                  <a:srgbClr val="0000CC"/>
                </a:solidFill>
                <a:latin typeface="Calibri" charset="0"/>
                <a:cs typeface="Calibri" charset="0"/>
              </a:rPr>
              <a:t> </a:t>
            </a:r>
            <a:r>
              <a:rPr lang="en-US" sz="3200">
                <a:solidFill>
                  <a:srgbClr val="0000CC"/>
                </a:solidFill>
                <a:latin typeface="Calibri" charset="0"/>
                <a:cs typeface="Calibri" charset="0"/>
              </a:rPr>
              <a:t>yrs</a:t>
            </a:r>
          </a:p>
          <a:p>
            <a:pPr algn="ctr">
              <a:lnSpc>
                <a:spcPct val="80000"/>
              </a:lnSpc>
            </a:pPr>
            <a:r>
              <a:rPr lang="en-US" sz="1600">
                <a:solidFill>
                  <a:srgbClr val="0000CC"/>
                </a:solidFill>
                <a:latin typeface="Calibri" charset="0"/>
                <a:cs typeface="Calibri" charset="0"/>
              </a:rPr>
              <a:t>John </a:t>
            </a:r>
            <a:br>
              <a:rPr lang="en-US" sz="1600">
                <a:solidFill>
                  <a:srgbClr val="0000CC"/>
                </a:solidFill>
                <a:latin typeface="Calibri" charset="0"/>
                <a:cs typeface="Calibri" charset="0"/>
              </a:rPr>
            </a:br>
            <a:r>
              <a:rPr lang="en-US" sz="1600">
                <a:solidFill>
                  <a:srgbClr val="0000CC"/>
                </a:solidFill>
                <a:latin typeface="Calibri" charset="0"/>
                <a:cs typeface="Calibri" charset="0"/>
              </a:rPr>
              <a:t>Adams</a:t>
            </a:r>
          </a:p>
          <a:p>
            <a:pPr algn="ctr">
              <a:lnSpc>
                <a:spcPct val="80000"/>
              </a:lnSpc>
            </a:pPr>
            <a:r>
              <a:rPr lang="en-US" sz="1600">
                <a:solidFill>
                  <a:srgbClr val="0000CC"/>
                </a:solidFill>
                <a:latin typeface="Calibri" charset="0"/>
                <a:cs typeface="Calibri" charset="0"/>
              </a:rPr>
              <a:t>(1797-1801)</a:t>
            </a:r>
          </a:p>
        </p:txBody>
      </p:sp>
      <p:sp>
        <p:nvSpPr>
          <p:cNvPr id="48140" name="TextBox 23"/>
          <p:cNvSpPr txBox="1">
            <a:spLocks noChangeArrowheads="1"/>
          </p:cNvSpPr>
          <p:nvPr/>
        </p:nvSpPr>
        <p:spPr bwMode="auto">
          <a:xfrm>
            <a:off x="2743200" y="2867025"/>
            <a:ext cx="12954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200">
                <a:solidFill>
                  <a:srgbClr val="C00000"/>
                </a:solidFill>
                <a:latin typeface="Calibri" charset="0"/>
                <a:cs typeface="Calibri" charset="0"/>
              </a:rPr>
              <a:t>8</a:t>
            </a:r>
            <a:r>
              <a:rPr lang="en-US" sz="2000">
                <a:solidFill>
                  <a:srgbClr val="C00000"/>
                </a:solidFill>
                <a:latin typeface="Calibri" charset="0"/>
                <a:cs typeface="Calibri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Calibri" charset="0"/>
                <a:cs typeface="Calibri" charset="0"/>
              </a:rPr>
              <a:t>yrs</a:t>
            </a:r>
          </a:p>
          <a:p>
            <a:pPr algn="ctr">
              <a:lnSpc>
                <a:spcPct val="80000"/>
              </a:lnSpc>
            </a:pPr>
            <a:r>
              <a:rPr lang="en-US" sz="1600">
                <a:solidFill>
                  <a:srgbClr val="C00000"/>
                </a:solidFill>
                <a:latin typeface="Calibri" charset="0"/>
                <a:cs typeface="Calibri" charset="0"/>
              </a:rPr>
              <a:t>Thomas </a:t>
            </a:r>
            <a:br>
              <a:rPr lang="en-US" sz="1600">
                <a:solidFill>
                  <a:srgbClr val="C00000"/>
                </a:solidFill>
                <a:latin typeface="Calibri" charset="0"/>
                <a:cs typeface="Calibri" charset="0"/>
              </a:rPr>
            </a:br>
            <a:r>
              <a:rPr lang="en-US" sz="1600">
                <a:solidFill>
                  <a:srgbClr val="C00000"/>
                </a:solidFill>
                <a:latin typeface="Calibri" charset="0"/>
                <a:cs typeface="Calibri" charset="0"/>
              </a:rPr>
              <a:t>Jefferson</a:t>
            </a:r>
          </a:p>
          <a:p>
            <a:pPr algn="ctr">
              <a:lnSpc>
                <a:spcPct val="80000"/>
              </a:lnSpc>
            </a:pPr>
            <a:r>
              <a:rPr lang="en-US" sz="1600">
                <a:solidFill>
                  <a:srgbClr val="C00000"/>
                </a:solidFill>
                <a:latin typeface="Calibri" charset="0"/>
                <a:cs typeface="Calibri" charset="0"/>
              </a:rPr>
              <a:t>(1801-1809)</a:t>
            </a:r>
          </a:p>
        </p:txBody>
      </p:sp>
      <p:sp>
        <p:nvSpPr>
          <p:cNvPr id="48141" name="TextBox 24"/>
          <p:cNvSpPr txBox="1">
            <a:spLocks noChangeArrowheads="1"/>
          </p:cNvSpPr>
          <p:nvPr/>
        </p:nvSpPr>
        <p:spPr bwMode="auto">
          <a:xfrm>
            <a:off x="3917950" y="2867025"/>
            <a:ext cx="133985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200">
                <a:solidFill>
                  <a:srgbClr val="C00000"/>
                </a:solidFill>
                <a:latin typeface="Calibri" charset="0"/>
                <a:cs typeface="Calibri" charset="0"/>
              </a:rPr>
              <a:t>8</a:t>
            </a:r>
            <a:r>
              <a:rPr lang="en-US" sz="2000">
                <a:solidFill>
                  <a:srgbClr val="C00000"/>
                </a:solidFill>
                <a:latin typeface="Calibri" charset="0"/>
                <a:cs typeface="Calibri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Calibri" charset="0"/>
                <a:cs typeface="Calibri" charset="0"/>
              </a:rPr>
              <a:t>yrs</a:t>
            </a:r>
          </a:p>
          <a:p>
            <a:pPr algn="ctr">
              <a:lnSpc>
                <a:spcPct val="80000"/>
              </a:lnSpc>
            </a:pPr>
            <a:r>
              <a:rPr lang="en-US" sz="1600">
                <a:solidFill>
                  <a:srgbClr val="C00000"/>
                </a:solidFill>
                <a:latin typeface="Calibri" charset="0"/>
                <a:cs typeface="Calibri" charset="0"/>
              </a:rPr>
              <a:t>James </a:t>
            </a:r>
          </a:p>
          <a:p>
            <a:pPr algn="ctr">
              <a:lnSpc>
                <a:spcPct val="80000"/>
              </a:lnSpc>
            </a:pPr>
            <a:r>
              <a:rPr lang="en-US" sz="1600">
                <a:solidFill>
                  <a:srgbClr val="C00000"/>
                </a:solidFill>
                <a:latin typeface="Calibri" charset="0"/>
                <a:cs typeface="Calibri" charset="0"/>
              </a:rPr>
              <a:t>Madison</a:t>
            </a:r>
          </a:p>
          <a:p>
            <a:pPr algn="ctr">
              <a:lnSpc>
                <a:spcPct val="80000"/>
              </a:lnSpc>
            </a:pPr>
            <a:r>
              <a:rPr lang="en-US" sz="1600">
                <a:solidFill>
                  <a:srgbClr val="C00000"/>
                </a:solidFill>
                <a:latin typeface="Calibri" charset="0"/>
                <a:cs typeface="Calibri" charset="0"/>
              </a:rPr>
              <a:t>(1809-1817)</a:t>
            </a:r>
            <a:endParaRPr lang="en-US" sz="1200">
              <a:solidFill>
                <a:srgbClr val="C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48142" name="TextBox 25"/>
          <p:cNvSpPr txBox="1">
            <a:spLocks noChangeArrowheads="1"/>
          </p:cNvSpPr>
          <p:nvPr/>
        </p:nvSpPr>
        <p:spPr bwMode="auto">
          <a:xfrm>
            <a:off x="5181600" y="2867025"/>
            <a:ext cx="1214438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200">
                <a:solidFill>
                  <a:srgbClr val="C00000"/>
                </a:solidFill>
                <a:latin typeface="Calibri" charset="0"/>
                <a:cs typeface="Calibri" charset="0"/>
              </a:rPr>
              <a:t>8</a:t>
            </a:r>
            <a:r>
              <a:rPr lang="en-US" sz="2000">
                <a:solidFill>
                  <a:srgbClr val="C00000"/>
                </a:solidFill>
                <a:latin typeface="Calibri" charset="0"/>
                <a:cs typeface="Calibri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Calibri" charset="0"/>
                <a:cs typeface="Calibri" charset="0"/>
              </a:rPr>
              <a:t>yrs</a:t>
            </a:r>
          </a:p>
          <a:p>
            <a:pPr algn="ctr">
              <a:lnSpc>
                <a:spcPct val="80000"/>
              </a:lnSpc>
            </a:pPr>
            <a:r>
              <a:rPr lang="en-US" sz="1600">
                <a:solidFill>
                  <a:srgbClr val="C00000"/>
                </a:solidFill>
                <a:latin typeface="Calibri" charset="0"/>
                <a:cs typeface="Calibri" charset="0"/>
              </a:rPr>
              <a:t>James</a:t>
            </a:r>
            <a:br>
              <a:rPr lang="en-US" sz="1600">
                <a:solidFill>
                  <a:srgbClr val="C00000"/>
                </a:solidFill>
                <a:latin typeface="Calibri" charset="0"/>
                <a:cs typeface="Calibri" charset="0"/>
              </a:rPr>
            </a:br>
            <a:r>
              <a:rPr lang="en-US" sz="1600">
                <a:solidFill>
                  <a:srgbClr val="C00000"/>
                </a:solidFill>
                <a:latin typeface="Calibri" charset="0"/>
                <a:cs typeface="Calibri" charset="0"/>
              </a:rPr>
              <a:t>Monroe </a:t>
            </a:r>
          </a:p>
          <a:p>
            <a:pPr algn="ctr">
              <a:lnSpc>
                <a:spcPct val="80000"/>
              </a:lnSpc>
            </a:pPr>
            <a:r>
              <a:rPr lang="en-US" sz="1600">
                <a:solidFill>
                  <a:srgbClr val="C00000"/>
                </a:solidFill>
                <a:latin typeface="Calibri" charset="0"/>
                <a:cs typeface="Calibri" charset="0"/>
              </a:rPr>
              <a:t>(1817-1825)</a:t>
            </a:r>
          </a:p>
        </p:txBody>
      </p:sp>
      <p:sp>
        <p:nvSpPr>
          <p:cNvPr id="48143" name="TextBox 26"/>
          <p:cNvSpPr txBox="1">
            <a:spLocks noChangeArrowheads="1"/>
          </p:cNvSpPr>
          <p:nvPr/>
        </p:nvSpPr>
        <p:spPr bwMode="auto">
          <a:xfrm>
            <a:off x="6281738" y="2867025"/>
            <a:ext cx="13382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200">
                <a:solidFill>
                  <a:srgbClr val="C00000"/>
                </a:solidFill>
                <a:latin typeface="Calibri" charset="0"/>
                <a:cs typeface="Calibri" charset="0"/>
              </a:rPr>
              <a:t>4</a:t>
            </a:r>
            <a:r>
              <a:rPr lang="en-US" sz="2000">
                <a:solidFill>
                  <a:srgbClr val="C00000"/>
                </a:solidFill>
                <a:latin typeface="Calibri" charset="0"/>
                <a:cs typeface="Calibri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Calibri" charset="0"/>
                <a:cs typeface="Calibri" charset="0"/>
              </a:rPr>
              <a:t>yrs</a:t>
            </a:r>
          </a:p>
          <a:p>
            <a:pPr algn="ctr">
              <a:lnSpc>
                <a:spcPct val="80000"/>
              </a:lnSpc>
            </a:pPr>
            <a:r>
              <a:rPr lang="en-US" sz="1600">
                <a:solidFill>
                  <a:srgbClr val="C00000"/>
                </a:solidFill>
                <a:latin typeface="Calibri" charset="0"/>
                <a:cs typeface="Calibri" charset="0"/>
              </a:rPr>
              <a:t>John Quincy</a:t>
            </a:r>
            <a:br>
              <a:rPr lang="en-US" sz="1600">
                <a:solidFill>
                  <a:srgbClr val="C00000"/>
                </a:solidFill>
                <a:latin typeface="Calibri" charset="0"/>
                <a:cs typeface="Calibri" charset="0"/>
              </a:rPr>
            </a:br>
            <a:r>
              <a:rPr lang="en-US" sz="1600">
                <a:solidFill>
                  <a:srgbClr val="C00000"/>
                </a:solidFill>
                <a:latin typeface="Calibri" charset="0"/>
                <a:cs typeface="Calibri" charset="0"/>
              </a:rPr>
              <a:t>Adams </a:t>
            </a:r>
          </a:p>
          <a:p>
            <a:pPr algn="ctr">
              <a:lnSpc>
                <a:spcPct val="80000"/>
              </a:lnSpc>
            </a:pPr>
            <a:r>
              <a:rPr lang="en-US" sz="1600">
                <a:solidFill>
                  <a:srgbClr val="C00000"/>
                </a:solidFill>
                <a:latin typeface="Calibri" charset="0"/>
                <a:cs typeface="Calibri" charset="0"/>
              </a:rPr>
              <a:t>(1825-1829)</a:t>
            </a:r>
          </a:p>
        </p:txBody>
      </p:sp>
      <p:sp>
        <p:nvSpPr>
          <p:cNvPr id="48144" name="TextBox 27"/>
          <p:cNvSpPr txBox="1">
            <a:spLocks noChangeArrowheads="1"/>
          </p:cNvSpPr>
          <p:nvPr/>
        </p:nvSpPr>
        <p:spPr bwMode="auto">
          <a:xfrm>
            <a:off x="7467600" y="2867025"/>
            <a:ext cx="12954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200">
                <a:solidFill>
                  <a:srgbClr val="006600"/>
                </a:solidFill>
                <a:latin typeface="Calibri" charset="0"/>
                <a:cs typeface="Calibri" charset="0"/>
              </a:rPr>
              <a:t>8</a:t>
            </a:r>
            <a:r>
              <a:rPr lang="en-US" sz="2000">
                <a:solidFill>
                  <a:srgbClr val="006600"/>
                </a:solidFill>
                <a:latin typeface="Calibri" charset="0"/>
                <a:cs typeface="Calibri" charset="0"/>
              </a:rPr>
              <a:t> </a:t>
            </a:r>
            <a:r>
              <a:rPr lang="en-US" sz="3200">
                <a:solidFill>
                  <a:srgbClr val="006600"/>
                </a:solidFill>
                <a:latin typeface="Calibri" charset="0"/>
                <a:cs typeface="Calibri" charset="0"/>
              </a:rPr>
              <a:t>yrs</a:t>
            </a:r>
          </a:p>
          <a:p>
            <a:pPr algn="ctr">
              <a:lnSpc>
                <a:spcPct val="80000"/>
              </a:lnSpc>
            </a:pPr>
            <a:r>
              <a:rPr lang="en-US" sz="1600">
                <a:solidFill>
                  <a:srgbClr val="006600"/>
                </a:solidFill>
                <a:latin typeface="Calibri" charset="0"/>
                <a:cs typeface="Calibri" charset="0"/>
              </a:rPr>
              <a:t>Andrew Jackson </a:t>
            </a:r>
          </a:p>
          <a:p>
            <a:pPr algn="ctr">
              <a:lnSpc>
                <a:spcPct val="80000"/>
              </a:lnSpc>
            </a:pPr>
            <a:r>
              <a:rPr lang="en-US" sz="1600">
                <a:solidFill>
                  <a:srgbClr val="006600"/>
                </a:solidFill>
                <a:latin typeface="Calibri" charset="0"/>
                <a:cs typeface="Calibri" charset="0"/>
              </a:rPr>
              <a:t>(1829-1837)</a:t>
            </a:r>
          </a:p>
        </p:txBody>
      </p:sp>
      <p:sp>
        <p:nvSpPr>
          <p:cNvPr id="48145" name="Right Brace 19"/>
          <p:cNvSpPr>
            <a:spLocks/>
          </p:cNvSpPr>
          <p:nvPr/>
        </p:nvSpPr>
        <p:spPr bwMode="auto">
          <a:xfrm rot="5400000">
            <a:off x="1441450" y="4378325"/>
            <a:ext cx="323850" cy="2139950"/>
          </a:xfrm>
          <a:prstGeom prst="rightBrace">
            <a:avLst>
              <a:gd name="adj1" fmla="val 42309"/>
              <a:gd name="adj2" fmla="val 49458"/>
            </a:avLst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Right Brace 30"/>
          <p:cNvSpPr>
            <a:spLocks/>
          </p:cNvSpPr>
          <p:nvPr/>
        </p:nvSpPr>
        <p:spPr bwMode="auto">
          <a:xfrm rot="5400000">
            <a:off x="4981575" y="3124200"/>
            <a:ext cx="323850" cy="4648200"/>
          </a:xfrm>
          <a:prstGeom prst="rightBrace">
            <a:avLst>
              <a:gd name="adj1" fmla="val 42328"/>
              <a:gd name="adj2" fmla="val 49458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8147" name="Straight Arrow Connector 80902"/>
          <p:cNvCxnSpPr>
            <a:cxnSpLocks noChangeShapeType="1"/>
          </p:cNvCxnSpPr>
          <p:nvPr/>
        </p:nvCxnSpPr>
        <p:spPr bwMode="auto">
          <a:xfrm>
            <a:off x="7696200" y="5381625"/>
            <a:ext cx="1219200" cy="0"/>
          </a:xfrm>
          <a:prstGeom prst="straightConnector1">
            <a:avLst/>
          </a:prstGeom>
          <a:noFill/>
          <a:ln w="38100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8" name="TextBox 42"/>
          <p:cNvSpPr txBox="1">
            <a:spLocks noChangeArrowheads="1"/>
          </p:cNvSpPr>
          <p:nvPr/>
        </p:nvSpPr>
        <p:spPr bwMode="auto">
          <a:xfrm>
            <a:off x="685800" y="5610225"/>
            <a:ext cx="1905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2800">
                <a:solidFill>
                  <a:srgbClr val="0000CC"/>
                </a:solidFill>
                <a:latin typeface="Calibri" charset="0"/>
                <a:cs typeface="Calibri" charset="0"/>
              </a:rPr>
              <a:t>Federalist Party</a:t>
            </a:r>
            <a:endParaRPr lang="en-US" sz="1100">
              <a:solidFill>
                <a:srgbClr val="0000CC"/>
              </a:solidFill>
              <a:latin typeface="Calibri" charset="0"/>
              <a:cs typeface="Calibri" charset="0"/>
            </a:endParaRPr>
          </a:p>
        </p:txBody>
      </p:sp>
      <p:sp>
        <p:nvSpPr>
          <p:cNvPr id="48149" name="TextBox 43"/>
          <p:cNvSpPr txBox="1">
            <a:spLocks noChangeArrowheads="1"/>
          </p:cNvSpPr>
          <p:nvPr/>
        </p:nvSpPr>
        <p:spPr bwMode="auto">
          <a:xfrm>
            <a:off x="3276600" y="5610225"/>
            <a:ext cx="3733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2800">
                <a:solidFill>
                  <a:srgbClr val="C00000"/>
                </a:solidFill>
                <a:latin typeface="Calibri" charset="0"/>
                <a:cs typeface="Calibri" charset="0"/>
              </a:rPr>
              <a:t>Democratic-Republican Party</a:t>
            </a:r>
            <a:endParaRPr lang="en-US" sz="1100">
              <a:solidFill>
                <a:srgbClr val="C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48150" name="TextBox 44"/>
          <p:cNvSpPr txBox="1">
            <a:spLocks noChangeArrowheads="1"/>
          </p:cNvSpPr>
          <p:nvPr/>
        </p:nvSpPr>
        <p:spPr bwMode="auto">
          <a:xfrm>
            <a:off x="7239000" y="5610225"/>
            <a:ext cx="1905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2800">
                <a:solidFill>
                  <a:srgbClr val="006600"/>
                </a:solidFill>
                <a:latin typeface="Calibri" charset="0"/>
                <a:cs typeface="Calibri" charset="0"/>
              </a:rPr>
              <a:t>Democratic Party</a:t>
            </a:r>
            <a:endParaRPr lang="en-US" sz="1100">
              <a:solidFill>
                <a:srgbClr val="006600"/>
              </a:solidFill>
              <a:latin typeface="Calibri" charset="0"/>
              <a:cs typeface="Calibri" charset="0"/>
            </a:endParaRPr>
          </a:p>
        </p:txBody>
      </p:sp>
      <p:sp>
        <p:nvSpPr>
          <p:cNvPr id="48151" name="Rectangle 1"/>
          <p:cNvSpPr>
            <a:spLocks noChangeArrowheads="1"/>
          </p:cNvSpPr>
          <p:nvPr/>
        </p:nvSpPr>
        <p:spPr bwMode="auto">
          <a:xfrm>
            <a:off x="381000" y="1230313"/>
            <a:ext cx="8534400" cy="12842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  <a:cs typeface="Calibri" charset="0"/>
              </a:rPr>
              <a:t>Madison continued the dominance of the Democratic-Republican Party &amp; tried to continue Jefferson</a:t>
            </a:r>
            <a:r>
              <a:rPr lang="ja-JP" altLang="en-US" sz="3200">
                <a:latin typeface="Calibri" charset="0"/>
                <a:cs typeface="Calibri" charset="0"/>
              </a:rPr>
              <a:t>’</a:t>
            </a:r>
            <a:r>
              <a:rPr lang="en-US" altLang="ja-JP" sz="3200">
                <a:latin typeface="Calibri" charset="0"/>
                <a:cs typeface="Calibri" charset="0"/>
              </a:rPr>
              <a:t>s policies of limited national government </a:t>
            </a:r>
            <a:endParaRPr lang="en-US" sz="320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66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2" t="24966" r="33195" b="15726"/>
          <a:stretch>
            <a:fillRect/>
          </a:stretch>
        </p:blipFill>
        <p:spPr bwMode="auto">
          <a:xfrm>
            <a:off x="3500438" y="2133600"/>
            <a:ext cx="5643562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154" name="Picture 4" descr="http://sspd.humanitiestexas.org/p.php?a=Vnp3cnJ6bnJvbyZOdmtxanBuSXBsaSRod2ElNTY+MSMiPjgqMzI/NCYzNz80LT4yJiM3JTsmMiszJTQy&amp;m=13238012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t="13570" r="10612" b="7024"/>
          <a:stretch>
            <a:fillRect/>
          </a:stretch>
        </p:blipFill>
        <p:spPr bwMode="auto">
          <a:xfrm>
            <a:off x="61913" y="2239963"/>
            <a:ext cx="335280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6" descr="http://farm8.staticflickr.com/7255/6973286910_527ff0ba6c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t="21288" r="10648" b="15195"/>
          <a:stretch>
            <a:fillRect/>
          </a:stretch>
        </p:blipFill>
        <p:spPr bwMode="auto">
          <a:xfrm>
            <a:off x="76200" y="4351338"/>
            <a:ext cx="335280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AutoShape 5"/>
          <p:cNvSpPr>
            <a:spLocks noChangeArrowheads="1"/>
          </p:cNvSpPr>
          <p:nvPr/>
        </p:nvSpPr>
        <p:spPr bwMode="auto">
          <a:xfrm>
            <a:off x="76200" y="76200"/>
            <a:ext cx="3338513" cy="2057400"/>
          </a:xfrm>
          <a:prstGeom prst="wedgeRectCallout">
            <a:avLst>
              <a:gd name="adj1" fmla="val 9926"/>
              <a:gd name="adj2" fmla="val -15949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Clr>
                <a:schemeClr val="accent1"/>
              </a:buClr>
              <a:buSzPct val="90000"/>
              <a:buFont typeface="Wingdings" charset="0"/>
              <a:buNone/>
            </a:pPr>
            <a:r>
              <a:rPr lang="en-US" sz="3200">
                <a:latin typeface="Calibri" charset="0"/>
                <a:cs typeface="Calibri" charset="0"/>
              </a:rPr>
              <a:t>But, the </a:t>
            </a:r>
            <a:br>
              <a:rPr lang="en-US" sz="3200">
                <a:latin typeface="Calibri" charset="0"/>
                <a:cs typeface="Calibri" charset="0"/>
              </a:rPr>
            </a:br>
            <a:r>
              <a:rPr lang="en-US" sz="3200">
                <a:latin typeface="Calibri" charset="0"/>
                <a:cs typeface="Calibri" charset="0"/>
              </a:rPr>
              <a:t>war between </a:t>
            </a:r>
            <a:br>
              <a:rPr lang="en-US" sz="3200">
                <a:latin typeface="Calibri" charset="0"/>
                <a:cs typeface="Calibri" charset="0"/>
              </a:rPr>
            </a:br>
            <a:r>
              <a:rPr lang="en-US" sz="3200">
                <a:latin typeface="Calibri" charset="0"/>
                <a:cs typeface="Calibri" charset="0"/>
              </a:rPr>
              <a:t>England &amp; France continued to cause America problems</a:t>
            </a:r>
            <a:endParaRPr kumimoji="1" lang="en-US" sz="3200">
              <a:latin typeface="Calibri" charset="0"/>
              <a:cs typeface="Calibri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500438" y="177800"/>
            <a:ext cx="5567362" cy="812800"/>
          </a:xfrm>
          <a:prstGeom prst="wedgeRectCallout">
            <a:avLst>
              <a:gd name="adj1" fmla="val 9926"/>
              <a:gd name="adj2" fmla="val -15949"/>
            </a:avLst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  <a:cs typeface="Calibri" charset="0"/>
              </a:rPr>
              <a:t>England and France continued to violate American free trade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492500" y="1168400"/>
            <a:ext cx="5567363" cy="812800"/>
          </a:xfrm>
          <a:prstGeom prst="wedgeRectCallout">
            <a:avLst>
              <a:gd name="adj1" fmla="val 9926"/>
              <a:gd name="adj2" fmla="val -15949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  <a:cs typeface="Calibri" charset="0"/>
              </a:rPr>
              <a:t>The British navy continued to </a:t>
            </a:r>
            <a:br>
              <a:rPr lang="en-US" sz="3200">
                <a:latin typeface="Calibri" charset="0"/>
                <a:cs typeface="Calibri" charset="0"/>
              </a:rPr>
            </a:br>
            <a:r>
              <a:rPr lang="ja-JP" altLang="en-US" sz="3200">
                <a:latin typeface="Calibri" charset="0"/>
                <a:cs typeface="Calibri" charset="0"/>
              </a:rPr>
              <a:t>“</a:t>
            </a:r>
            <a:r>
              <a:rPr lang="en-US" altLang="ja-JP" sz="3200">
                <a:latin typeface="Calibri" charset="0"/>
                <a:cs typeface="Calibri" charset="0"/>
              </a:rPr>
              <a:t>impress</a:t>
            </a:r>
            <a:r>
              <a:rPr lang="ja-JP" altLang="en-US" sz="3200">
                <a:latin typeface="Calibri" charset="0"/>
                <a:cs typeface="Calibri" charset="0"/>
              </a:rPr>
              <a:t>”</a:t>
            </a:r>
            <a:r>
              <a:rPr lang="en-US" altLang="ja-JP" sz="3200">
                <a:latin typeface="Calibri" charset="0"/>
                <a:cs typeface="Calibri" charset="0"/>
              </a:rPr>
              <a:t> American merchants</a:t>
            </a:r>
            <a:endParaRPr lang="en-US" sz="320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http://www.trbimg.com/img-4ff11a2b/turbine/sns-rt-cbre8610aa000.jpg-20120701/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" t="3999" r="5022" b="2896"/>
          <a:stretch>
            <a:fillRect/>
          </a:stretch>
        </p:blipFill>
        <p:spPr bwMode="auto">
          <a:xfrm>
            <a:off x="76200" y="1143000"/>
            <a:ext cx="4648200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381000" y="100013"/>
            <a:ext cx="8382000" cy="89058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  <a:cs typeface="Calibri" charset="0"/>
              </a:rPr>
              <a:t>Many Congressmen called </a:t>
            </a:r>
            <a:r>
              <a:rPr lang="ja-JP" altLang="en-US" sz="3200">
                <a:latin typeface="Calibri" charset="0"/>
                <a:cs typeface="Calibri" charset="0"/>
              </a:rPr>
              <a:t>“</a:t>
            </a:r>
            <a:r>
              <a:rPr lang="en-US" altLang="ja-JP" sz="3200">
                <a:latin typeface="Calibri" charset="0"/>
                <a:cs typeface="Calibri" charset="0"/>
              </a:rPr>
              <a:t>War Hawks</a:t>
            </a:r>
            <a:r>
              <a:rPr lang="ja-JP" altLang="en-US" sz="3200">
                <a:latin typeface="Calibri" charset="0"/>
                <a:cs typeface="Calibri" charset="0"/>
              </a:rPr>
              <a:t>”</a:t>
            </a:r>
            <a:r>
              <a:rPr lang="en-US" altLang="ja-JP" sz="3200">
                <a:latin typeface="Calibri" charset="0"/>
                <a:cs typeface="Calibri" charset="0"/>
              </a:rPr>
              <a:t> </a:t>
            </a:r>
            <a:br>
              <a:rPr lang="en-US" altLang="ja-JP" sz="3200">
                <a:latin typeface="Calibri" charset="0"/>
                <a:cs typeface="Calibri" charset="0"/>
              </a:rPr>
            </a:br>
            <a:r>
              <a:rPr lang="en-US" altLang="ja-JP" sz="3200">
                <a:latin typeface="Calibri" charset="0"/>
                <a:cs typeface="Calibri" charset="0"/>
              </a:rPr>
              <a:t>demanded war with Britain to defend U.S. honor</a:t>
            </a:r>
            <a:endParaRPr lang="en-US" sz="3200">
              <a:latin typeface="Calibri" charset="0"/>
              <a:cs typeface="Calibri" charset="0"/>
            </a:endParaRPr>
          </a:p>
        </p:txBody>
      </p:sp>
      <p:pic>
        <p:nvPicPr>
          <p:cNvPr id="50179" name="Picture 4" descr="http://www.conservapedia.com/images/thumb/8/8b/Henry-clay5.jpg/420px-Henry-clay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b="1749"/>
          <a:stretch>
            <a:fillRect/>
          </a:stretch>
        </p:blipFill>
        <p:spPr bwMode="auto">
          <a:xfrm>
            <a:off x="4857750" y="2446338"/>
            <a:ext cx="4154488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857750" y="1143000"/>
            <a:ext cx="4154488" cy="1219200"/>
          </a:xfrm>
          <a:prstGeom prst="wedgeRectCallout">
            <a:avLst>
              <a:gd name="adj1" fmla="val 8880"/>
              <a:gd name="adj2" fmla="val 163602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ja-JP" altLang="en-US" sz="3200">
                <a:latin typeface="Calibri" charset="0"/>
                <a:cs typeface="Calibri" charset="0"/>
              </a:rPr>
              <a:t>“</a:t>
            </a:r>
            <a:r>
              <a:rPr lang="en-US" altLang="ja-JP" sz="3200" i="1">
                <a:latin typeface="Calibri" charset="0"/>
                <a:cs typeface="Calibri" charset="0"/>
              </a:rPr>
              <a:t>Free Trade and </a:t>
            </a:r>
            <a:br>
              <a:rPr lang="en-US" altLang="ja-JP" sz="3200" i="1">
                <a:latin typeface="Calibri" charset="0"/>
                <a:cs typeface="Calibri" charset="0"/>
              </a:rPr>
            </a:br>
            <a:r>
              <a:rPr lang="en-US" altLang="ja-JP" sz="3200" i="1">
                <a:latin typeface="Calibri" charset="0"/>
                <a:cs typeface="Calibri" charset="0"/>
              </a:rPr>
              <a:t>Sailors' Rights</a:t>
            </a:r>
            <a:r>
              <a:rPr lang="ja-JP" altLang="en-US" sz="3200">
                <a:latin typeface="Calibri" charset="0"/>
                <a:cs typeface="Calibri" charset="0"/>
              </a:rPr>
              <a:t>”</a:t>
            </a:r>
            <a:r>
              <a:rPr lang="en-US" altLang="ja-JP" sz="3200">
                <a:latin typeface="Calibri" charset="0"/>
                <a:cs typeface="Calibri" charset="0"/>
              </a:rPr>
              <a:t> was </a:t>
            </a:r>
            <a:br>
              <a:rPr lang="en-US" altLang="ja-JP" sz="3200">
                <a:latin typeface="Calibri" charset="0"/>
                <a:cs typeface="Calibri" charset="0"/>
              </a:rPr>
            </a:br>
            <a:r>
              <a:rPr lang="en-US" altLang="ja-JP" sz="3200">
                <a:latin typeface="Calibri" charset="0"/>
                <a:cs typeface="Calibri" charset="0"/>
              </a:rPr>
              <a:t>a popular battle cry</a:t>
            </a:r>
            <a:endParaRPr lang="en-US" sz="320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2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2400"/>
            <a:ext cx="8823325" cy="67056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spcBef>
                <a:spcPts val="400"/>
              </a:spcBef>
              <a:spcAft>
                <a:spcPts val="1200"/>
              </a:spcAft>
              <a:buFont typeface="Arial" charset="0"/>
              <a:buNone/>
            </a:pPr>
            <a:r>
              <a:rPr lang="en-US" u="sng">
                <a:latin typeface="Calibri" charset="0"/>
                <a:cs typeface="Calibri" charset="0"/>
              </a:rPr>
              <a:t>Problem</a:t>
            </a:r>
            <a:r>
              <a:rPr lang="en-US">
                <a:latin typeface="Calibri" charset="0"/>
                <a:cs typeface="Calibri" charset="0"/>
              </a:rPr>
              <a:t>: Since 1793, Britain and France have been at war, violated free trade, and used impressment against American merchants. Attempts to resolve these issues did not solve these problems</a:t>
            </a: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>
                <a:solidFill>
                  <a:srgbClr val="0000CC"/>
                </a:solidFill>
                <a:latin typeface="Calibri" charset="0"/>
                <a:cs typeface="Calibri" charset="0"/>
              </a:rPr>
              <a:t>Washington</a:t>
            </a:r>
            <a:r>
              <a:rPr lang="ja-JP" altLang="en-US">
                <a:solidFill>
                  <a:srgbClr val="0000CC"/>
                </a:solidFill>
                <a:latin typeface="Calibri" charset="0"/>
                <a:cs typeface="Calibri" charset="0"/>
              </a:rPr>
              <a:t>’</a:t>
            </a:r>
            <a:r>
              <a:rPr lang="en-US" altLang="ja-JP">
                <a:solidFill>
                  <a:srgbClr val="0000CC"/>
                </a:solidFill>
                <a:latin typeface="Calibri" charset="0"/>
                <a:cs typeface="Calibri" charset="0"/>
              </a:rPr>
              <a:t>s P</a:t>
            </a:r>
            <a:r>
              <a:rPr lang="en-US" altLang="ja-JP" i="1">
                <a:solidFill>
                  <a:srgbClr val="0000CC"/>
                </a:solidFill>
                <a:latin typeface="Calibri" charset="0"/>
                <a:cs typeface="Calibri" charset="0"/>
              </a:rPr>
              <a:t>roclamation </a:t>
            </a:r>
            <a:br>
              <a:rPr lang="en-US" altLang="ja-JP" i="1">
                <a:solidFill>
                  <a:srgbClr val="0000CC"/>
                </a:solidFill>
                <a:latin typeface="Calibri" charset="0"/>
                <a:cs typeface="Calibri" charset="0"/>
              </a:rPr>
            </a:br>
            <a:r>
              <a:rPr lang="en-US" altLang="ja-JP" i="1">
                <a:solidFill>
                  <a:srgbClr val="0000CC"/>
                </a:solidFill>
                <a:latin typeface="Calibri" charset="0"/>
                <a:cs typeface="Calibri" charset="0"/>
              </a:rPr>
              <a:t>of Neutrality</a:t>
            </a:r>
            <a:r>
              <a:rPr lang="en-US" altLang="ja-JP">
                <a:solidFill>
                  <a:srgbClr val="0000CC"/>
                </a:solidFill>
                <a:latin typeface="Calibri" charset="0"/>
                <a:cs typeface="Calibri" charset="0"/>
              </a:rPr>
              <a:t> (1793)</a:t>
            </a: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>
                <a:solidFill>
                  <a:srgbClr val="C00000"/>
                </a:solidFill>
                <a:latin typeface="Calibri" charset="0"/>
                <a:cs typeface="Calibri" charset="0"/>
              </a:rPr>
              <a:t>Adams</a:t>
            </a:r>
            <a:r>
              <a:rPr lang="ja-JP" altLang="en-US">
                <a:solidFill>
                  <a:srgbClr val="C00000"/>
                </a:solidFill>
                <a:latin typeface="Calibri" charset="0"/>
                <a:cs typeface="Calibri" charset="0"/>
              </a:rPr>
              <a:t>’</a:t>
            </a:r>
            <a:r>
              <a:rPr lang="en-US" altLang="ja-JP">
                <a:solidFill>
                  <a:srgbClr val="C00000"/>
                </a:solidFill>
                <a:latin typeface="Calibri" charset="0"/>
                <a:cs typeface="Calibri" charset="0"/>
              </a:rPr>
              <a:t> XYZ Affair (1798)</a:t>
            </a: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>
                <a:solidFill>
                  <a:srgbClr val="660066"/>
                </a:solidFill>
                <a:latin typeface="Calibri" charset="0"/>
                <a:cs typeface="Calibri" charset="0"/>
              </a:rPr>
              <a:t>Jefferson</a:t>
            </a:r>
            <a:r>
              <a:rPr lang="ja-JP" altLang="en-US">
                <a:solidFill>
                  <a:srgbClr val="660066"/>
                </a:solidFill>
                <a:latin typeface="Calibri" charset="0"/>
                <a:cs typeface="Calibri" charset="0"/>
              </a:rPr>
              <a:t>’</a:t>
            </a:r>
            <a:r>
              <a:rPr lang="en-US" altLang="ja-JP">
                <a:solidFill>
                  <a:srgbClr val="660066"/>
                </a:solidFill>
                <a:latin typeface="Calibri" charset="0"/>
                <a:cs typeface="Calibri" charset="0"/>
              </a:rPr>
              <a:t>s embargo (1807)</a:t>
            </a:r>
            <a:endParaRPr lang="en-US">
              <a:solidFill>
                <a:srgbClr val="660066"/>
              </a:solidFill>
              <a:latin typeface="Calibri" charset="0"/>
              <a:cs typeface="Calibri" charset="0"/>
            </a:endParaRPr>
          </a:p>
        </p:txBody>
      </p:sp>
      <p:pic>
        <p:nvPicPr>
          <p:cNvPr id="51203" name="Picture 2" descr="http://www.trbimg.com/img-4ff11a2b/turbine/sns-rt-cbre8610aa000.jpg-20120701/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" t="4785" r="5022" b="2896"/>
          <a:stretch>
            <a:fillRect/>
          </a:stretch>
        </p:blipFill>
        <p:spPr bwMode="auto">
          <a:xfrm>
            <a:off x="5105400" y="1905000"/>
            <a:ext cx="3967163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152400" y="3886200"/>
            <a:ext cx="4800600" cy="246538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3200">
                <a:latin typeface="Calibri" charset="0"/>
              </a:rPr>
              <a:t>Brainstorm three solutions </a:t>
            </a:r>
            <a:br>
              <a:rPr lang="en-US" sz="3200">
                <a:latin typeface="Calibri" charset="0"/>
              </a:rPr>
            </a:br>
            <a:r>
              <a:rPr lang="en-US" sz="3200">
                <a:latin typeface="Calibri" charset="0"/>
              </a:rPr>
              <a:t>President Madison could use to solve this problem and  select the 1 best alternative. Be sure to explain your decision </a:t>
            </a:r>
          </a:p>
        </p:txBody>
      </p:sp>
    </p:spTree>
    <p:extLst>
      <p:ext uri="{BB962C8B-B14F-4D97-AF65-F5344CB8AC3E}">
        <p14:creationId xmlns:p14="http://schemas.microsoft.com/office/powerpoint/2010/main" val="405396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http://www.trbimg.com/img-4ff11a2b/turbine/sns-rt-cbre8610aa000.jpg-20120701/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" t="3999" r="5022" b="2896"/>
          <a:stretch>
            <a:fillRect/>
          </a:stretch>
        </p:blipFill>
        <p:spPr bwMode="auto">
          <a:xfrm>
            <a:off x="76200" y="1143000"/>
            <a:ext cx="4648200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76200" y="100013"/>
            <a:ext cx="8915400" cy="89058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  <a:cs typeface="Calibri" charset="0"/>
              </a:rPr>
              <a:t>In 1812, Madison asked Congress for </a:t>
            </a:r>
            <a:br>
              <a:rPr lang="en-US" sz="3200">
                <a:latin typeface="Calibri" charset="0"/>
                <a:cs typeface="Calibri" charset="0"/>
              </a:rPr>
            </a:br>
            <a:r>
              <a:rPr lang="en-US" sz="3200">
                <a:latin typeface="Calibri" charset="0"/>
                <a:cs typeface="Calibri" charset="0"/>
              </a:rPr>
              <a:t>a declaration of war against England </a:t>
            </a:r>
          </a:p>
        </p:txBody>
      </p:sp>
      <p:sp>
        <p:nvSpPr>
          <p:cNvPr id="52227" name="AutoShape 5"/>
          <p:cNvSpPr>
            <a:spLocks noChangeArrowheads="1"/>
          </p:cNvSpPr>
          <p:nvPr/>
        </p:nvSpPr>
        <p:spPr bwMode="auto">
          <a:xfrm>
            <a:off x="4800600" y="1143000"/>
            <a:ext cx="4191000" cy="1981200"/>
          </a:xfrm>
          <a:prstGeom prst="wedgeRectCallout">
            <a:avLst>
              <a:gd name="adj1" fmla="val -12431"/>
              <a:gd name="adj2" fmla="val -16028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  <a:cs typeface="Calibri" charset="0"/>
              </a:rPr>
              <a:t>Patriotism surged </a:t>
            </a:r>
            <a:br>
              <a:rPr lang="en-US" sz="3200">
                <a:latin typeface="Calibri" charset="0"/>
                <a:cs typeface="Calibri" charset="0"/>
              </a:rPr>
            </a:br>
            <a:r>
              <a:rPr lang="en-US" sz="3200">
                <a:latin typeface="Calibri" charset="0"/>
                <a:cs typeface="Calibri" charset="0"/>
              </a:rPr>
              <a:t>as Americans claimed </a:t>
            </a:r>
            <a:r>
              <a:rPr lang="en-US" sz="3200">
                <a:latin typeface="Calibri" charset="0"/>
                <a:cs typeface="Calibri" charset="0"/>
                <a:hlinkClick r:id="rId3"/>
              </a:rPr>
              <a:t>the War of 1812</a:t>
            </a:r>
            <a:r>
              <a:rPr lang="en-US" sz="3200">
                <a:latin typeface="Calibri" charset="0"/>
                <a:cs typeface="Calibri" charset="0"/>
              </a:rPr>
              <a:t> was a </a:t>
            </a:r>
            <a:r>
              <a:rPr lang="ja-JP" altLang="en-US" sz="3200">
                <a:latin typeface="Calibri" charset="0"/>
                <a:cs typeface="Calibri" charset="0"/>
              </a:rPr>
              <a:t>“</a:t>
            </a:r>
            <a:r>
              <a:rPr lang="en-US" altLang="ja-JP" sz="3200">
                <a:latin typeface="Calibri" charset="0"/>
                <a:cs typeface="Calibri" charset="0"/>
              </a:rPr>
              <a:t>Second American Revolution</a:t>
            </a:r>
            <a:r>
              <a:rPr lang="ja-JP" altLang="en-US" sz="3200">
                <a:latin typeface="Calibri" charset="0"/>
                <a:cs typeface="Calibri" charset="0"/>
              </a:rPr>
              <a:t>”</a:t>
            </a:r>
            <a:endParaRPr lang="en-US" sz="320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3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-3175" y="0"/>
            <a:ext cx="9147175" cy="6096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3600">
                <a:latin typeface="Calibri" charset="0"/>
                <a:cs typeface="Calibri" charset="0"/>
              </a:rPr>
              <a:t>The War of 1812 (1812—1815)</a:t>
            </a:r>
          </a:p>
        </p:txBody>
      </p:sp>
      <p:pic>
        <p:nvPicPr>
          <p:cNvPr id="53251" name="Picture 7" descr="203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" r="2795"/>
          <a:stretch>
            <a:fillRect/>
          </a:stretch>
        </p:blipFill>
        <p:spPr bwMode="auto">
          <a:xfrm>
            <a:off x="0" y="609600"/>
            <a:ext cx="5095875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tar Spangled Banner-Whitney Housto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556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1"/>
          <p:cNvSpPr>
            <a:spLocks noChangeArrowheads="1"/>
          </p:cNvSpPr>
          <p:nvPr/>
        </p:nvSpPr>
        <p:spPr bwMode="auto">
          <a:xfrm>
            <a:off x="5257800" y="609600"/>
            <a:ext cx="3810000" cy="16684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  <a:cs typeface="Calibri" charset="0"/>
              </a:rPr>
              <a:t>The U.S. had a </a:t>
            </a:r>
            <a:br>
              <a:rPr lang="en-US" sz="3200">
                <a:latin typeface="Calibri" charset="0"/>
                <a:cs typeface="Calibri" charset="0"/>
              </a:rPr>
            </a:br>
            <a:r>
              <a:rPr lang="en-US" sz="3200">
                <a:latin typeface="Calibri" charset="0"/>
                <a:cs typeface="Calibri" charset="0"/>
              </a:rPr>
              <a:t>small navy and </a:t>
            </a:r>
            <a:br>
              <a:rPr lang="en-US" sz="3200">
                <a:latin typeface="Calibri" charset="0"/>
                <a:cs typeface="Calibri" charset="0"/>
              </a:rPr>
            </a:br>
            <a:r>
              <a:rPr lang="en-US" sz="3200">
                <a:latin typeface="Calibri" charset="0"/>
                <a:cs typeface="Calibri" charset="0"/>
              </a:rPr>
              <a:t>poorly trained army when the war began</a:t>
            </a:r>
          </a:p>
        </p:txBody>
      </p:sp>
      <p:sp>
        <p:nvSpPr>
          <p:cNvPr id="53254" name="Rectangle 12"/>
          <p:cNvSpPr>
            <a:spLocks noChangeArrowheads="1"/>
          </p:cNvSpPr>
          <p:nvPr/>
        </p:nvSpPr>
        <p:spPr bwMode="auto">
          <a:xfrm>
            <a:off x="5257800" y="2362200"/>
            <a:ext cx="3810000" cy="16684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  <a:cs typeface="Calibri" charset="0"/>
              </a:rPr>
              <a:t>Meanwhile, Britain</a:t>
            </a:r>
            <a:r>
              <a:rPr lang="ja-JP" altLang="en-US" sz="3200">
                <a:latin typeface="Calibri" charset="0"/>
                <a:cs typeface="Calibri" charset="0"/>
              </a:rPr>
              <a:t>’</a:t>
            </a:r>
            <a:r>
              <a:rPr lang="en-US" altLang="ja-JP" sz="3200">
                <a:latin typeface="Calibri" charset="0"/>
                <a:cs typeface="Calibri" charset="0"/>
              </a:rPr>
              <a:t>s </a:t>
            </a:r>
            <a:br>
              <a:rPr lang="en-US" altLang="ja-JP" sz="3200">
                <a:latin typeface="Calibri" charset="0"/>
                <a:cs typeface="Calibri" charset="0"/>
              </a:rPr>
            </a:br>
            <a:r>
              <a:rPr lang="en-US" altLang="ja-JP" sz="3200">
                <a:latin typeface="Calibri" charset="0"/>
                <a:cs typeface="Calibri" charset="0"/>
              </a:rPr>
              <a:t>well-trained army had been fighting France for a decade </a:t>
            </a:r>
            <a:endParaRPr lang="en-US" sz="3200">
              <a:latin typeface="Calibri" charset="0"/>
              <a:cs typeface="Calibri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5257800" y="5105400"/>
            <a:ext cx="3810000" cy="1604963"/>
          </a:xfrm>
          <a:prstGeom prst="wedgeRectCallout">
            <a:avLst>
              <a:gd name="adj1" fmla="val -99764"/>
              <a:gd name="adj2" fmla="val -158134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kumimoji="1" lang="en-US" sz="3200">
                <a:latin typeface="Calibri" charset="0"/>
                <a:cs typeface="Calibri" charset="0"/>
              </a:rPr>
              <a:t>The British attacked and burned the national capital Washington, D.C.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257800" y="4138613"/>
            <a:ext cx="3810000" cy="89058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charset="0"/>
                <a:cs typeface="Calibri" charset="0"/>
              </a:rPr>
              <a:t>The war went badly in the early years </a:t>
            </a:r>
          </a:p>
        </p:txBody>
      </p:sp>
      <p:pic>
        <p:nvPicPr>
          <p:cNvPr id="10" name="Picture 13" descr="Photo of WASHINGTON BURNING, 1814. &#10;The burning of Washington, D.C., by the British on 24 August 1814. Colored engraving, English, 1816."/>
          <p:cNvPicPr>
            <a:picLocks noChangeAspect="1" noChangeArrowheads="1"/>
          </p:cNvPicPr>
          <p:nvPr/>
        </p:nvPicPr>
        <p:blipFill>
          <a:blip r:embed="rId7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480377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Photo of WASHINGTON BURNING, 1814. &#10;Washingtonians fleeing the city during the burning of the White House and the Capitol by the British on 24 August 1814. Illustration by an unknown artist."/>
          <p:cNvPicPr>
            <a:picLocks noChangeAspect="1" noChangeArrowheads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3"/>
          <a:stretch>
            <a:fillRect/>
          </a:stretch>
        </p:blipFill>
        <p:spPr bwMode="auto">
          <a:xfrm>
            <a:off x="228600" y="3276600"/>
            <a:ext cx="4792663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492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786</Words>
  <Application>Microsoft Macintosh PowerPoint</Application>
  <PresentationFormat>On-screen Show (4:3)</PresentationFormat>
  <Paragraphs>109</Paragraphs>
  <Slides>20</Slides>
  <Notes>4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Madison and the War of 1812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War of 1812 (1812—1815)</vt:lpstr>
      <vt:lpstr>British Instigation of Indians or Demand for Indian Land?</vt:lpstr>
      <vt:lpstr>Defeat of Native Americans</vt:lpstr>
      <vt:lpstr>New England Considers Secession!</vt:lpstr>
      <vt:lpstr>PowerPoint Presentation</vt:lpstr>
      <vt:lpstr>PowerPoint Presentation</vt:lpstr>
      <vt:lpstr>The War of 1812 (1812—1815)</vt:lpstr>
      <vt:lpstr>Battle of New Orleans—Johnny Horton (1959)</vt:lpstr>
      <vt:lpstr>PowerPoint Presentation</vt:lpstr>
      <vt:lpstr>PowerPoint Presentation</vt:lpstr>
      <vt:lpstr>Legacies of the War</vt:lpstr>
      <vt:lpstr>Are you a hawk or a dove?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Madison and the War of 1812</dc:title>
  <dc:creator>Lauren James</dc:creator>
  <cp:lastModifiedBy>Lauren James</cp:lastModifiedBy>
  <cp:revision>1</cp:revision>
  <dcterms:created xsi:type="dcterms:W3CDTF">2014-04-14T23:41:17Z</dcterms:created>
  <dcterms:modified xsi:type="dcterms:W3CDTF">2014-04-14T23:45:32Z</dcterms:modified>
</cp:coreProperties>
</file>