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4"/>
  </p:notesMasterIdLst>
  <p:handoutMasterIdLst>
    <p:handoutMasterId r:id="rId35"/>
  </p:handoutMasterIdLst>
  <p:sldIdLst>
    <p:sldId id="256" r:id="rId3"/>
    <p:sldId id="257" r:id="rId4"/>
    <p:sldId id="258" r:id="rId5"/>
    <p:sldId id="259" r:id="rId6"/>
    <p:sldId id="261" r:id="rId7"/>
    <p:sldId id="265" r:id="rId8"/>
    <p:sldId id="266" r:id="rId9"/>
    <p:sldId id="267" r:id="rId10"/>
    <p:sldId id="268" r:id="rId11"/>
    <p:sldId id="272" r:id="rId12"/>
    <p:sldId id="269" r:id="rId13"/>
    <p:sldId id="273" r:id="rId14"/>
    <p:sldId id="274" r:id="rId15"/>
    <p:sldId id="275" r:id="rId16"/>
    <p:sldId id="270" r:id="rId17"/>
    <p:sldId id="276" r:id="rId18"/>
    <p:sldId id="271" r:id="rId19"/>
    <p:sldId id="278" r:id="rId20"/>
    <p:sldId id="279" r:id="rId21"/>
    <p:sldId id="282" r:id="rId22"/>
    <p:sldId id="305" r:id="rId23"/>
    <p:sldId id="288" r:id="rId24"/>
    <p:sldId id="290" r:id="rId25"/>
    <p:sldId id="291" r:id="rId26"/>
    <p:sldId id="302" r:id="rId27"/>
    <p:sldId id="294" r:id="rId28"/>
    <p:sldId id="295" r:id="rId29"/>
    <p:sldId id="296" r:id="rId30"/>
    <p:sldId id="297" r:id="rId31"/>
    <p:sldId id="304" r:id="rId32"/>
    <p:sldId id="303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4D73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8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72D4A-A5D6-47BA-9AF3-A0B7A01E0ABC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AE14B-8408-4352-94D0-CD88B61E7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56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D34A2-5D92-4B19-BEA3-419BE5546EDB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76892-82D2-485F-901C-22EB22294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730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04800" y="228600"/>
            <a:ext cx="853440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2895600"/>
            <a:ext cx="7772400" cy="3276600"/>
          </a:xfrm>
        </p:spPr>
        <p:txBody>
          <a:bodyPr anchor="ctr" anchorCtr="1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5DD68-F5EE-4CBE-80F3-F50BF583184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360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E7C73-0D91-4E79-9EE1-4C5D763ACB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2098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20C3C-2F1D-432A-8DD7-5C8F5C6EBDF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390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438400"/>
            <a:ext cx="39243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2438400"/>
            <a:ext cx="39243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4E290-CF46-42BE-9485-10ACD00B165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22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F0D8B-0020-4B2E-9938-3408CF6CBEE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6166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0448D-178C-4F83-95C4-FE1D40BEC7E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5016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949B4-8D3F-4584-A599-9D46D0C66AA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8333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2737B-BC93-42D3-BFF5-B73A4FBE3F6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613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B4ABD-D024-44E4-98BF-A07D5AC4A75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4496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FA494-194B-46FF-BD12-DF2811EA288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7718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914400"/>
            <a:ext cx="21336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914400"/>
            <a:ext cx="6248400" cy="4800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A5FD8-F578-4CD9-9F9A-00AB6D17110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4224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534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2438400"/>
            <a:ext cx="3924300" cy="3276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2438400"/>
            <a:ext cx="3924300" cy="1562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4152900"/>
            <a:ext cx="3924300" cy="1562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CA543-3D68-41F1-BA21-6C4050D9AA6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1499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534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2438400"/>
            <a:ext cx="3924300" cy="3276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86300" y="2438400"/>
            <a:ext cx="3924300" cy="32766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6D20A-8540-432D-9AAF-A56D7A9BC79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455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F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914400"/>
            <a:ext cx="8534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438400"/>
            <a:ext cx="8001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47DE5C-E9E9-4AF1-9B19-BBF5A2BCB942}" type="slidenum">
              <a:rPr lang="en-US" sz="140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19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D6E30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D6E30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D6E30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D6E30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D6E30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D6E30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D6E30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D6E30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D6E30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AEB90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AEB90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AEB90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AEB90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AEB90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AEB90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AEB90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AEB90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AEB90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762000" y="381000"/>
            <a:ext cx="7467600" cy="2057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 dirty="0"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4D7353"/>
                </a:solidFill>
                <a:latin typeface="Impact"/>
                <a:cs typeface="Arial" charset="0"/>
              </a:rPr>
              <a:t>L</a:t>
            </a:r>
            <a:r>
              <a:rPr lang="en-US" sz="3600" kern="10" dirty="0" smtClean="0"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4D7353"/>
                </a:solidFill>
                <a:latin typeface="Impact"/>
                <a:cs typeface="Arial" charset="0"/>
              </a:rPr>
              <a:t>ocal Government</a:t>
            </a:r>
            <a:endParaRPr lang="en-US" sz="3600" kern="10" dirty="0"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solidFill>
                <a:srgbClr val="4D7353"/>
              </a:solidFill>
              <a:latin typeface="Impact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rot="677602">
            <a:off x="922473" y="3600883"/>
            <a:ext cx="18421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+mj-lt"/>
              </a:rPr>
              <a:t>Municipal</a:t>
            </a:r>
            <a:endParaRPr lang="en-US" sz="2800" b="1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 rot="20152127">
            <a:off x="5101249" y="3011380"/>
            <a:ext cx="1423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+mj-lt"/>
              </a:rPr>
              <a:t>County</a:t>
            </a:r>
            <a:endParaRPr lang="en-US" sz="2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 rot="798705">
            <a:off x="5551302" y="4580394"/>
            <a:ext cx="2781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+mj-lt"/>
              </a:rPr>
              <a:t>Special District</a:t>
            </a:r>
            <a:endParaRPr lang="en-US" sz="2800" b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 rot="20371023">
            <a:off x="599094" y="4815490"/>
            <a:ext cx="32282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+mj-lt"/>
              </a:rPr>
              <a:t>Metropolitan Area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12003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908" y="152400"/>
            <a:ext cx="8534400" cy="1295400"/>
          </a:xfrm>
        </p:spPr>
        <p:txBody>
          <a:bodyPr/>
          <a:lstStyle/>
          <a:p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Forms of Municipal Government</a:t>
            </a:r>
            <a:endParaRPr lang="en-US" sz="4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3382"/>
            <a:ext cx="8001000" cy="4703618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smtClean="0">
                <a:solidFill>
                  <a:schemeClr val="tx1"/>
                </a:solidFill>
                <a:effectLst/>
                <a:latin typeface="+mj-lt"/>
              </a:rPr>
              <a:t>Weak Mayor Council</a:t>
            </a:r>
          </a:p>
          <a:p>
            <a:pPr marL="0" indent="0" algn="ctr">
              <a:buNone/>
            </a:pPr>
            <a:endParaRPr lang="en-US" sz="2800" dirty="0" smtClean="0">
              <a:solidFill>
                <a:schemeClr val="tx1"/>
              </a:solidFill>
              <a:effectLst/>
              <a:latin typeface="+mj-lt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The mayor’s position is weak because the office shares appointive and removal power over city personnel; power is decentralized.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effectLst/>
              <a:latin typeface="+mj-lt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The mayor is no more powerful than the other members of the council.</a:t>
            </a:r>
            <a:endParaRPr lang="en-US" dirty="0"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1193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908" y="152400"/>
            <a:ext cx="8534400" cy="1295400"/>
          </a:xfrm>
        </p:spPr>
        <p:txBody>
          <a:bodyPr/>
          <a:lstStyle/>
          <a:p>
            <a:r>
              <a:rPr lang="en-US" sz="4400" dirty="0" smtClean="0">
                <a:solidFill>
                  <a:schemeClr val="bg1"/>
                </a:solidFill>
                <a:effectLst/>
              </a:rPr>
              <a:t>Weak Mayor Council</a:t>
            </a:r>
            <a:endParaRPr lang="en-US" sz="4400" dirty="0">
              <a:solidFill>
                <a:schemeClr val="bg1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2400" y="1828800"/>
            <a:ext cx="1120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FFFF"/>
                </a:solidFill>
                <a:latin typeface="Arial"/>
              </a:rPr>
              <a:t>Voters</a:t>
            </a:r>
            <a:endParaRPr lang="en-US" sz="2400" b="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2971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FF"/>
                </a:solidFill>
                <a:latin typeface="Arial"/>
              </a:rPr>
              <a:t>Mayor &amp; Council                     Other </a:t>
            </a:r>
            <a:r>
              <a:rPr lang="en-US" sz="2400" b="1" dirty="0">
                <a:solidFill>
                  <a:srgbClr val="FFFFFF"/>
                </a:solidFill>
                <a:latin typeface="Arial"/>
              </a:rPr>
              <a:t>O</a:t>
            </a:r>
            <a:r>
              <a:rPr lang="en-US" sz="2400" b="1" dirty="0" smtClean="0">
                <a:solidFill>
                  <a:srgbClr val="FFFFFF"/>
                </a:solidFill>
                <a:latin typeface="Arial"/>
              </a:rPr>
              <a:t>fficials </a:t>
            </a:r>
            <a:endParaRPr lang="en-US" sz="2400" b="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69333" y="5410200"/>
            <a:ext cx="29065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FFFF"/>
                </a:solidFill>
                <a:latin typeface="Arial"/>
              </a:rPr>
              <a:t>Department Heads</a:t>
            </a:r>
            <a:endParaRPr lang="en-US" sz="2400" b="1" dirty="0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2819400" y="2290465"/>
            <a:ext cx="990600" cy="68133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sm" len="sm"/>
            <a:tailEnd type="arrow"/>
          </a:ln>
          <a:effectLst/>
        </p:spPr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814650">
            <a:off x="5061999" y="2305667"/>
            <a:ext cx="1248368" cy="895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Straight Arrow Connector 10"/>
          <p:cNvCxnSpPr/>
          <p:nvPr/>
        </p:nvCxnSpPr>
        <p:spPr bwMode="auto">
          <a:xfrm>
            <a:off x="2667000" y="3484068"/>
            <a:ext cx="1143000" cy="192613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4282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908" y="152400"/>
            <a:ext cx="8534400" cy="1295400"/>
          </a:xfrm>
        </p:spPr>
        <p:txBody>
          <a:bodyPr/>
          <a:lstStyle/>
          <a:p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Forms of Municipal Government</a:t>
            </a:r>
            <a:endParaRPr lang="en-US" sz="4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3382"/>
            <a:ext cx="8001000" cy="4703618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smtClean="0">
                <a:solidFill>
                  <a:schemeClr val="tx1"/>
                </a:solidFill>
                <a:effectLst/>
                <a:latin typeface="+mj-lt"/>
              </a:rPr>
              <a:t>Council-Manager</a:t>
            </a:r>
          </a:p>
          <a:p>
            <a:pPr marL="0" indent="0" algn="ctr">
              <a:buNone/>
            </a:pPr>
            <a:endParaRPr lang="en-US" sz="2800" dirty="0" smtClean="0">
              <a:solidFill>
                <a:schemeClr val="tx1"/>
              </a:solidFill>
              <a:effectLst/>
              <a:latin typeface="+mj-lt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The council-manager system was initiated as a reform during the Progressive Era (1900-1917).  Reformers attempted to substitute “efficient and businesslike management” for “boss rule.”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effectLst/>
                <a:latin typeface="+mj-lt"/>
              </a:rPr>
              <a:t>	</a:t>
            </a:r>
            <a:r>
              <a:rPr lang="en-US" b="0" dirty="0" smtClean="0">
                <a:solidFill>
                  <a:schemeClr val="tx1"/>
                </a:solidFill>
                <a:effectLst/>
                <a:latin typeface="+mj-lt"/>
              </a:rPr>
              <a:t>-- seen as a means of separating politics from the 	administration of government</a:t>
            </a:r>
          </a:p>
          <a:p>
            <a:pPr marL="0" indent="0">
              <a:buNone/>
            </a:pPr>
            <a:r>
              <a:rPr lang="en-US" sz="2000" b="0" dirty="0">
                <a:solidFill>
                  <a:schemeClr val="tx1"/>
                </a:solidFill>
                <a:effectLst/>
                <a:latin typeface="+mj-lt"/>
              </a:rPr>
              <a:t>	</a:t>
            </a:r>
            <a:endParaRPr lang="en-US" b="0" dirty="0"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84693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908" y="152400"/>
            <a:ext cx="8534400" cy="1295400"/>
          </a:xfrm>
        </p:spPr>
        <p:txBody>
          <a:bodyPr/>
          <a:lstStyle/>
          <a:p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Forms of Municipal Government</a:t>
            </a:r>
            <a:endParaRPr lang="en-US" sz="4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3382"/>
            <a:ext cx="8001000" cy="4703618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smtClean="0">
                <a:solidFill>
                  <a:schemeClr val="tx1"/>
                </a:solidFill>
                <a:effectLst/>
                <a:latin typeface="+mj-lt"/>
              </a:rPr>
              <a:t>Council-Manager</a:t>
            </a:r>
          </a:p>
          <a:p>
            <a:pPr marL="0" indent="0" algn="ctr">
              <a:buNone/>
            </a:pPr>
            <a:endParaRPr lang="en-US" sz="2800" dirty="0" smtClean="0">
              <a:solidFill>
                <a:schemeClr val="tx1"/>
              </a:solidFill>
              <a:effectLst/>
              <a:latin typeface="+mj-lt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The mayor and the council make decisions after debate on policy issues such as taxation, budgeting, annexation and services.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effectLst/>
                <a:latin typeface="+mj-lt"/>
              </a:rPr>
              <a:t>	</a:t>
            </a:r>
            <a:r>
              <a:rPr lang="en-US" b="0" dirty="0" smtClean="0">
                <a:solidFill>
                  <a:schemeClr val="tx1"/>
                </a:solidFill>
                <a:effectLst/>
                <a:latin typeface="+mj-lt"/>
              </a:rPr>
              <a:t>-- most city managers exert strong influence on 	these matters</a:t>
            </a:r>
          </a:p>
          <a:p>
            <a:pPr marL="0" indent="0">
              <a:buNone/>
            </a:pPr>
            <a:r>
              <a:rPr lang="en-US" b="0" dirty="0">
                <a:solidFill>
                  <a:schemeClr val="tx1"/>
                </a:solidFill>
                <a:effectLst/>
                <a:latin typeface="+mj-lt"/>
              </a:rPr>
              <a:t>	</a:t>
            </a:r>
            <a:r>
              <a:rPr lang="en-US" b="0" dirty="0" smtClean="0">
                <a:solidFill>
                  <a:schemeClr val="tx1"/>
                </a:solidFill>
                <a:effectLst/>
                <a:latin typeface="+mj-lt"/>
              </a:rPr>
              <a:t>-- once policy is made, the city manager directs an 	appropriate department to implement that policy</a:t>
            </a:r>
          </a:p>
          <a:p>
            <a:pPr marL="0" indent="0">
              <a:buNone/>
            </a:pPr>
            <a:r>
              <a:rPr lang="en-US" b="0" dirty="0">
                <a:solidFill>
                  <a:schemeClr val="tx1"/>
                </a:solidFill>
                <a:effectLst/>
                <a:latin typeface="+mj-lt"/>
              </a:rPr>
              <a:t>	</a:t>
            </a:r>
            <a:endParaRPr lang="en-US" dirty="0" smtClean="0"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2023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908" y="152400"/>
            <a:ext cx="8534400" cy="1295400"/>
          </a:xfrm>
        </p:spPr>
        <p:txBody>
          <a:bodyPr/>
          <a:lstStyle/>
          <a:p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Forms of Municipal Government</a:t>
            </a:r>
            <a:endParaRPr lang="en-US" sz="4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3382"/>
            <a:ext cx="8001000" cy="4856018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smtClean="0">
                <a:solidFill>
                  <a:schemeClr val="tx1"/>
                </a:solidFill>
                <a:effectLst/>
                <a:latin typeface="+mj-lt"/>
              </a:rPr>
              <a:t>Council-Manager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tx1"/>
              </a:solidFill>
              <a:effectLst/>
              <a:latin typeface="+mj-lt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The city manager is professionally trained (MPA), earns a competitive salary, and serves at the pleasure of the council.</a:t>
            </a:r>
          </a:p>
          <a:p>
            <a:pPr marL="0" indent="0">
              <a:buNone/>
            </a:pPr>
            <a:r>
              <a:rPr lang="en-US" b="0" dirty="0">
                <a:solidFill>
                  <a:schemeClr val="tx1"/>
                </a:solidFill>
                <a:effectLst/>
                <a:latin typeface="+mj-lt"/>
              </a:rPr>
              <a:t>	</a:t>
            </a:r>
            <a:r>
              <a:rPr lang="en-US" b="0" dirty="0" smtClean="0">
                <a:solidFill>
                  <a:schemeClr val="tx1"/>
                </a:solidFill>
                <a:effectLst/>
                <a:latin typeface="+mj-lt"/>
              </a:rPr>
              <a:t>-- councils and mayors are not supposed to 	“micromanage” departments</a:t>
            </a:r>
          </a:p>
          <a:p>
            <a:pPr marL="0" indent="0">
              <a:buNone/>
            </a:pPr>
            <a:r>
              <a:rPr lang="en-US" b="0" dirty="0">
                <a:solidFill>
                  <a:schemeClr val="tx1"/>
                </a:solidFill>
                <a:effectLst/>
                <a:latin typeface="+mj-lt"/>
              </a:rPr>
              <a:t>	</a:t>
            </a:r>
            <a:r>
              <a:rPr lang="en-US" b="0" dirty="0" smtClean="0">
                <a:solidFill>
                  <a:schemeClr val="tx1"/>
                </a:solidFill>
                <a:effectLst/>
                <a:latin typeface="+mj-lt"/>
              </a:rPr>
              <a:t>-- tend to respond more to elite and middle class 	concerns rather than the concerns of the working 	class</a:t>
            </a:r>
            <a:r>
              <a:rPr lang="en-US" b="0" dirty="0">
                <a:solidFill>
                  <a:schemeClr val="tx1"/>
                </a:solidFill>
                <a:effectLst/>
                <a:latin typeface="+mj-lt"/>
              </a:rPr>
              <a:t>	</a:t>
            </a:r>
            <a:endParaRPr lang="en-US" b="0" dirty="0" smtClean="0">
              <a:solidFill>
                <a:schemeClr val="tx1"/>
              </a:solidFill>
              <a:effectLst/>
              <a:latin typeface="+mj-lt"/>
            </a:endParaRPr>
          </a:p>
          <a:p>
            <a:pPr marL="0" indent="0">
              <a:buNone/>
            </a:pPr>
            <a:r>
              <a:rPr lang="en-US" b="0" dirty="0">
                <a:solidFill>
                  <a:schemeClr val="tx1"/>
                </a:solidFill>
                <a:effectLst/>
                <a:latin typeface="+mj-lt"/>
              </a:rPr>
              <a:t>	</a:t>
            </a:r>
            <a:endParaRPr lang="en-US" dirty="0" smtClean="0"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98737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908" y="152400"/>
            <a:ext cx="8534400" cy="1295400"/>
          </a:xfrm>
        </p:spPr>
        <p:txBody>
          <a:bodyPr/>
          <a:lstStyle/>
          <a:p>
            <a:r>
              <a:rPr lang="en-US" sz="4400" dirty="0" smtClean="0">
                <a:solidFill>
                  <a:schemeClr val="bg1"/>
                </a:solidFill>
                <a:effectLst/>
              </a:rPr>
              <a:t>Council-Manager</a:t>
            </a:r>
            <a:endParaRPr lang="en-US" sz="4400" dirty="0">
              <a:solidFill>
                <a:schemeClr val="bg1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2400" y="1828800"/>
            <a:ext cx="1120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FFFF"/>
                </a:solidFill>
                <a:latin typeface="Arial"/>
              </a:rPr>
              <a:t>Voters</a:t>
            </a:r>
            <a:endParaRPr lang="en-US" sz="2400" b="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17516" y="2971800"/>
            <a:ext cx="5878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FF"/>
                </a:solidFill>
                <a:latin typeface="Arial"/>
              </a:rPr>
              <a:t>Mayor                                         Council </a:t>
            </a:r>
            <a:endParaRPr lang="en-US" sz="2400" b="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69333" y="5410200"/>
            <a:ext cx="29065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FFFF"/>
                </a:solidFill>
                <a:latin typeface="Arial"/>
              </a:rPr>
              <a:t>Department Heads</a:t>
            </a:r>
            <a:endParaRPr lang="en-US" sz="2400" b="1" dirty="0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2819400" y="2290465"/>
            <a:ext cx="990600" cy="68133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sm" len="sm"/>
            <a:tailEnd type="arrow"/>
          </a:ln>
          <a:effectLst/>
        </p:spPr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140713">
            <a:off x="5061999" y="2305667"/>
            <a:ext cx="1248368" cy="895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68296" y="3810000"/>
            <a:ext cx="2117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City Manager</a:t>
            </a:r>
            <a:endParaRPr lang="en-US" sz="24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2971800" y="3433465"/>
            <a:ext cx="596496" cy="37653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>
            <a:off x="5686183" y="3521057"/>
            <a:ext cx="556099" cy="28894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4627239" y="4495800"/>
            <a:ext cx="0" cy="838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205678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908" y="152400"/>
            <a:ext cx="8534400" cy="1295400"/>
          </a:xfrm>
        </p:spPr>
        <p:txBody>
          <a:bodyPr/>
          <a:lstStyle/>
          <a:p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Forms of Municipal Government</a:t>
            </a:r>
            <a:endParaRPr lang="en-US" sz="4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3382"/>
            <a:ext cx="8001000" cy="4703618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smtClean="0">
                <a:solidFill>
                  <a:schemeClr val="tx1"/>
                </a:solidFill>
                <a:effectLst/>
                <a:latin typeface="+mj-lt"/>
              </a:rPr>
              <a:t>Commission</a:t>
            </a:r>
          </a:p>
          <a:p>
            <a:pPr marL="0" indent="0" algn="ctr">
              <a:buNone/>
            </a:pPr>
            <a:endParaRPr lang="en-US" sz="2000" dirty="0" smtClean="0">
              <a:solidFill>
                <a:schemeClr val="tx1"/>
              </a:solidFill>
              <a:effectLst/>
              <a:latin typeface="+mj-lt"/>
            </a:endParaRP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effectLst/>
              <a:latin typeface="+mj-lt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Commission members are elected by the people and perform both executive and legislative functions.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effectLst/>
                <a:latin typeface="+mj-lt"/>
              </a:rPr>
              <a:t>	</a:t>
            </a:r>
            <a:r>
              <a:rPr lang="en-US" b="0" dirty="0" smtClean="0">
                <a:solidFill>
                  <a:schemeClr val="tx1"/>
                </a:solidFill>
                <a:effectLst/>
                <a:latin typeface="+mj-lt"/>
              </a:rPr>
              <a:t>-- they make up a municipal legislature and also 	administer a city department</a:t>
            </a:r>
            <a:endParaRPr lang="en-US" b="0" dirty="0"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621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908" y="152400"/>
            <a:ext cx="8534400" cy="1295400"/>
          </a:xfrm>
        </p:spPr>
        <p:txBody>
          <a:bodyPr/>
          <a:lstStyle/>
          <a:p>
            <a:r>
              <a:rPr lang="en-US" sz="4400" dirty="0" smtClean="0">
                <a:solidFill>
                  <a:schemeClr val="bg1"/>
                </a:solidFill>
                <a:effectLst/>
              </a:rPr>
              <a:t>Commission</a:t>
            </a:r>
            <a:endParaRPr lang="en-US" sz="4400" dirty="0">
              <a:solidFill>
                <a:schemeClr val="bg1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2400" y="1828800"/>
            <a:ext cx="1120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FFFF"/>
                </a:solidFill>
                <a:latin typeface="Arial"/>
              </a:rPr>
              <a:t>Voters</a:t>
            </a:r>
            <a:endParaRPr lang="en-US" sz="2400" b="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17516" y="2971800"/>
            <a:ext cx="5878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  <a:latin typeface="Arial"/>
              </a:rPr>
              <a:t>City Commission </a:t>
            </a:r>
            <a:endParaRPr lang="en-US" sz="2400" b="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69333" y="5410200"/>
            <a:ext cx="29065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FFFF"/>
                </a:solidFill>
                <a:latin typeface="Arial"/>
              </a:rPr>
              <a:t>Department Heads</a:t>
            </a:r>
            <a:endParaRPr lang="en-US" sz="2400" b="1" dirty="0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4554682" y="2290465"/>
            <a:ext cx="0" cy="68133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1898860" y="6096000"/>
            <a:ext cx="572628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41" y="3400744"/>
            <a:ext cx="8425159" cy="53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" name="Straight Arrow Connector 16"/>
          <p:cNvCxnSpPr/>
          <p:nvPr/>
        </p:nvCxnSpPr>
        <p:spPr bwMode="auto">
          <a:xfrm>
            <a:off x="2209800" y="3581400"/>
            <a:ext cx="0" cy="1828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sm" len="sm"/>
            <a:tailEnd type="arrow"/>
          </a:ln>
          <a:effectLst/>
        </p:spPr>
      </p:cxn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787" y="3581400"/>
            <a:ext cx="328613" cy="199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581400"/>
            <a:ext cx="328613" cy="199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581400"/>
            <a:ext cx="328613" cy="199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2929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908" y="152400"/>
            <a:ext cx="8534400" cy="1295400"/>
          </a:xfrm>
        </p:spPr>
        <p:txBody>
          <a:bodyPr/>
          <a:lstStyle/>
          <a:p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Municipal Elections</a:t>
            </a:r>
            <a:endParaRPr lang="en-US" sz="4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487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Mayors and city council members are usually elected for terms according to the city charter (usually 2 to 4 years).</a:t>
            </a:r>
          </a:p>
          <a:p>
            <a:endParaRPr lang="en-US" dirty="0">
              <a:solidFill>
                <a:schemeClr val="tx1"/>
              </a:solidFill>
              <a:effectLst/>
              <a:latin typeface="+mj-lt"/>
            </a:endParaRPr>
          </a:p>
          <a:p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Many cities have adopted term limits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Some limit the total number of terms while others limit the number of consecutive terms that a member can serve</a:t>
            </a:r>
          </a:p>
          <a:p>
            <a:endParaRPr lang="en-US" dirty="0" smtClean="0">
              <a:solidFill>
                <a:schemeClr val="tx1"/>
              </a:solidFill>
              <a:effectLst/>
              <a:latin typeface="+mj-lt"/>
            </a:endParaRPr>
          </a:p>
          <a:p>
            <a:pPr marL="0" indent="0">
              <a:buNone/>
            </a:pPr>
            <a:endParaRPr lang="en-US" sz="1800" dirty="0">
              <a:solidFill>
                <a:schemeClr val="tx1"/>
              </a:solidFill>
              <a:effectLst/>
              <a:latin typeface="+mj-lt"/>
            </a:endParaRPr>
          </a:p>
          <a:p>
            <a:pPr marL="457200" lvl="1" indent="0">
              <a:buNone/>
            </a:pPr>
            <a:endParaRPr lang="en-US" dirty="0"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7308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908" y="152400"/>
            <a:ext cx="8534400" cy="1295400"/>
          </a:xfrm>
        </p:spPr>
        <p:txBody>
          <a:bodyPr/>
          <a:lstStyle/>
          <a:p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Municipal Elections</a:t>
            </a:r>
            <a:endParaRPr lang="en-US" sz="4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Cities have the choice of using at-large or a single-member district system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In a pure at-large system all of the voters elect all of the members of the council 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The membership of the council tends to be homogeneous (less conflict)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In an at-large place system all of the voters vote for candidates who run for specific seats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In a single-member district system voters cast a ballot for a candidate who resides within their district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Leads to greater diversity within the council and also leads to increased pressure to “gerrymander”</a:t>
            </a:r>
            <a:endParaRPr lang="en-US" dirty="0"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70310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1295400"/>
          </a:xfrm>
        </p:spPr>
        <p:txBody>
          <a:bodyPr/>
          <a:lstStyle/>
          <a:p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 Government</a:t>
            </a:r>
            <a:endParaRPr lang="en-US" sz="4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001000" cy="4724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When most people think about government, they think about the national government.</a:t>
            </a:r>
          </a:p>
          <a:p>
            <a:endParaRPr lang="en-US" dirty="0">
              <a:solidFill>
                <a:schemeClr val="tx1"/>
              </a:solidFill>
              <a:effectLst/>
              <a:latin typeface="+mj-lt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Of all three levels of government, local government has the </a:t>
            </a:r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greatest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impact on our daily lives.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Drinking water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Schools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Streets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Parks and recreation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Police and Fire Protection</a:t>
            </a:r>
          </a:p>
          <a:p>
            <a:pPr lvl="1"/>
            <a:endParaRPr lang="en-US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47127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908" y="152400"/>
            <a:ext cx="8534400" cy="1295400"/>
          </a:xfrm>
        </p:spPr>
        <p:txBody>
          <a:bodyPr/>
          <a:lstStyle/>
          <a:p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Municipal Finances</a:t>
            </a:r>
            <a:endParaRPr lang="en-US" sz="4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876800"/>
          </a:xfrm>
        </p:spPr>
        <p:txBody>
          <a:bodyPr/>
          <a:lstStyle/>
          <a:p>
            <a:endParaRPr lang="en-US" sz="1800" dirty="0">
              <a:solidFill>
                <a:schemeClr val="tx1"/>
              </a:solidFill>
              <a:effectLst/>
              <a:latin typeface="+mj-lt"/>
            </a:endParaRPr>
          </a:p>
          <a:p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Cities’ two largest revenue sources, sales tax and property tax, are limited by state law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Regressive taxes  </a:t>
            </a:r>
          </a:p>
          <a:p>
            <a:endParaRPr lang="en-US" sz="1800" dirty="0">
              <a:solidFill>
                <a:schemeClr val="tx1"/>
              </a:solidFill>
              <a:effectLst/>
              <a:latin typeface="+mj-lt"/>
            </a:endParaRPr>
          </a:p>
          <a:p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Texas cities are relying more heavily on fees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Liquor licenses, water rates, and franchise fees for cable television providers</a:t>
            </a:r>
            <a:endParaRPr lang="en-US" dirty="0">
              <a:solidFill>
                <a:schemeClr val="tx1"/>
              </a:solidFill>
              <a:effectLst/>
              <a:latin typeface="+mj-lt"/>
            </a:endParaRPr>
          </a:p>
          <a:p>
            <a:pPr marL="457200" lvl="1" indent="0">
              <a:buNone/>
            </a:pPr>
            <a:endParaRPr lang="en-US" dirty="0"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 bwMode="auto">
          <a:xfrm>
            <a:off x="4031672" y="4253345"/>
            <a:ext cx="422564" cy="521208"/>
          </a:xfrm>
          <a:prstGeom prst="actionButtonForwardNex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solidFill>
                  <a:schemeClr val="accent5">
                    <a:lumMod val="75000"/>
                  </a:schemeClr>
                </a:solidFill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5" name="Action Button: Forward or Next 4">
            <a:hlinkClick r:id="rId2" action="ppaction://hlinksldjump" highlightClick="1"/>
          </p:cNvPr>
          <p:cNvSpPr/>
          <p:nvPr/>
        </p:nvSpPr>
        <p:spPr bwMode="auto">
          <a:xfrm>
            <a:off x="8104909" y="6096000"/>
            <a:ext cx="609600" cy="609600"/>
          </a:xfrm>
          <a:prstGeom prst="actionButtonForwardNex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71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855"/>
            <a:ext cx="8534400" cy="1295400"/>
          </a:xfrm>
        </p:spPr>
        <p:txBody>
          <a:bodyPr/>
          <a:lstStyle/>
          <a:p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Problems with Municipal Governments</a:t>
            </a:r>
            <a:endParaRPr lang="en-US" sz="4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8001000" cy="4038600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The rapid shift of the population to urban areas has seriously taxed the city government’s ability to provide necessary services (water, sewer, police and fire protection).</a:t>
            </a:r>
          </a:p>
          <a:p>
            <a:pPr marL="457200" indent="-457200">
              <a:buAutoNum type="arabicParenR"/>
            </a:pPr>
            <a:endParaRPr lang="en-US" dirty="0">
              <a:solidFill>
                <a:schemeClr val="tx1"/>
              </a:solidFill>
              <a:effectLst/>
              <a:latin typeface="+mj-lt"/>
            </a:endParaRPr>
          </a:p>
          <a:p>
            <a:pPr marL="457200" indent="-457200">
              <a:buAutoNum type="arabicParenR"/>
            </a:pPr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Middle and upper income flight has decreased the 	tax base (property tax)</a:t>
            </a:r>
          </a:p>
        </p:txBody>
      </p:sp>
    </p:spTree>
    <p:extLst>
      <p:ext uri="{BB962C8B-B14F-4D97-AF65-F5344CB8AC3E}">
        <p14:creationId xmlns:p14="http://schemas.microsoft.com/office/powerpoint/2010/main" val="3927410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534400" cy="838200"/>
          </a:xfrm>
        </p:spPr>
        <p:txBody>
          <a:bodyPr/>
          <a:lstStyle/>
          <a:p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Counties</a:t>
            </a:r>
            <a:endParaRPr lang="en-US" sz="4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410200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  <a:effectLst/>
              <a:latin typeface="+mj-lt"/>
            </a:endParaRPr>
          </a:p>
          <a:p>
            <a:endParaRPr lang="en-US" dirty="0">
              <a:solidFill>
                <a:schemeClr val="tx1"/>
              </a:solidFill>
              <a:effectLst/>
              <a:latin typeface="+mj-lt"/>
            </a:endParaRPr>
          </a:p>
          <a:p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Counties are units of local government that are limited to those structures and powers specifically granted by state law</a:t>
            </a:r>
          </a:p>
          <a:p>
            <a:endParaRPr lang="en-US" sz="1600" dirty="0">
              <a:solidFill>
                <a:schemeClr val="tx1"/>
              </a:solidFill>
              <a:effectLst/>
              <a:latin typeface="+mj-lt"/>
            </a:endParaRPr>
          </a:p>
          <a:p>
            <a:pPr marL="457200" lvl="1" indent="0">
              <a:buNone/>
            </a:pPr>
            <a:endParaRPr lang="en-US" dirty="0"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68489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908" y="152400"/>
            <a:ext cx="8534400" cy="1295400"/>
          </a:xfrm>
        </p:spPr>
        <p:txBody>
          <a:bodyPr/>
          <a:lstStyle/>
          <a:p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Counties</a:t>
            </a:r>
            <a:endParaRPr lang="en-US" sz="4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5410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Most state Constitutions provides for the election of four county commissioners, county and district attorneys, a county sheriff, a county clerk, a district clerk, a county tax assessor-collector, a county treasurer, constables, as well as judicial officers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Some are elected in partisan elections and serve a four year term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County officials tend to think of their office as their personal fiefdom and resent interference by other officials</a:t>
            </a:r>
          </a:p>
        </p:txBody>
      </p:sp>
    </p:spTree>
    <p:extLst>
      <p:ext uri="{BB962C8B-B14F-4D97-AF65-F5344CB8AC3E}">
        <p14:creationId xmlns:p14="http://schemas.microsoft.com/office/powerpoint/2010/main" val="1789931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5800" y="591189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County Voters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  Precinct 1              Precinct 2                Precinct 3         Precinct 4</a:t>
            </a:r>
            <a:endParaRPr lang="en-US" sz="20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533400" y="1600200"/>
            <a:ext cx="8001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5791200" y="762000"/>
            <a:ext cx="2971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8763000" y="762000"/>
            <a:ext cx="0" cy="1066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8063255" y="1903511"/>
            <a:ext cx="10807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+mj-lt"/>
              </a:rPr>
              <a:t>Dist. Judge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45172" y="1828800"/>
            <a:ext cx="7377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+mj-lt"/>
              </a:rPr>
              <a:t>Dist.          Sheriff          County          </a:t>
            </a:r>
            <a:r>
              <a:rPr lang="en-US" sz="1400" dirty="0" err="1" smtClean="0">
                <a:solidFill>
                  <a:schemeClr val="bg1"/>
                </a:solidFill>
                <a:latin typeface="+mj-lt"/>
              </a:rPr>
              <a:t>County</a:t>
            </a: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          Tax                  Surveyor      Treasurer</a:t>
            </a:r>
          </a:p>
          <a:p>
            <a:r>
              <a:rPr lang="en-US" sz="1400" dirty="0">
                <a:solidFill>
                  <a:schemeClr val="bg1"/>
                </a:solidFill>
                <a:latin typeface="+mj-lt"/>
              </a:rPr>
              <a:t>C</a:t>
            </a: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lerk                             Clerk             Attorney         Assessor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1447800" y="1295400"/>
            <a:ext cx="0" cy="36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1447800" y="1295400"/>
            <a:ext cx="0" cy="3048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3657600" y="1295400"/>
            <a:ext cx="0" cy="304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25" name="Straight Connector 1024"/>
          <p:cNvCxnSpPr/>
          <p:nvPr/>
        </p:nvCxnSpPr>
        <p:spPr bwMode="auto">
          <a:xfrm>
            <a:off x="5943600" y="1295400"/>
            <a:ext cx="0" cy="304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28" name="Straight Connector 1027"/>
          <p:cNvCxnSpPr/>
          <p:nvPr/>
        </p:nvCxnSpPr>
        <p:spPr bwMode="auto">
          <a:xfrm>
            <a:off x="7848600" y="1295400"/>
            <a:ext cx="0" cy="304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30" name="Oval 1029"/>
          <p:cNvSpPr/>
          <p:nvPr/>
        </p:nvSpPr>
        <p:spPr bwMode="auto">
          <a:xfrm>
            <a:off x="685800" y="2090410"/>
            <a:ext cx="914400" cy="9144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1031" name="TextBox 1030"/>
          <p:cNvSpPr txBox="1"/>
          <p:nvPr/>
        </p:nvSpPr>
        <p:spPr>
          <a:xfrm>
            <a:off x="3433536" y="3516868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+mj-lt"/>
              </a:rPr>
              <a:t>Commissioners Court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32" name="TextBox 1031"/>
          <p:cNvSpPr txBox="1"/>
          <p:nvPr/>
        </p:nvSpPr>
        <p:spPr>
          <a:xfrm>
            <a:off x="6477000" y="27432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+mj-lt"/>
              </a:rPr>
              <a:t>Justice of the       Constable</a:t>
            </a:r>
          </a:p>
          <a:p>
            <a:r>
              <a:rPr lang="en-US" sz="1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     Peace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034" name="Straight Connector 1033"/>
          <p:cNvCxnSpPr/>
          <p:nvPr/>
        </p:nvCxnSpPr>
        <p:spPr bwMode="auto">
          <a:xfrm>
            <a:off x="6941127" y="1600200"/>
            <a:ext cx="0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41" name="Straight Connector 1040"/>
          <p:cNvCxnSpPr/>
          <p:nvPr/>
        </p:nvCxnSpPr>
        <p:spPr bwMode="auto">
          <a:xfrm>
            <a:off x="8063255" y="1600200"/>
            <a:ext cx="0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44" name="Straight Connector 1043"/>
          <p:cNvCxnSpPr/>
          <p:nvPr/>
        </p:nvCxnSpPr>
        <p:spPr bwMode="auto">
          <a:xfrm>
            <a:off x="851523" y="3900056"/>
            <a:ext cx="746062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50" name="Straight Connector 1049"/>
          <p:cNvCxnSpPr/>
          <p:nvPr/>
        </p:nvCxnSpPr>
        <p:spPr bwMode="auto">
          <a:xfrm>
            <a:off x="1371600" y="1595109"/>
            <a:ext cx="38100" cy="26720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55" name="Straight Connector 1054"/>
          <p:cNvCxnSpPr/>
          <p:nvPr/>
        </p:nvCxnSpPr>
        <p:spPr bwMode="auto">
          <a:xfrm>
            <a:off x="3426609" y="1600200"/>
            <a:ext cx="0" cy="2667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65" name="Straight Connector 1064"/>
          <p:cNvCxnSpPr/>
          <p:nvPr/>
        </p:nvCxnSpPr>
        <p:spPr bwMode="auto">
          <a:xfrm>
            <a:off x="5943600" y="1600200"/>
            <a:ext cx="19647" cy="2667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69" name="Straight Connector 1068"/>
          <p:cNvCxnSpPr/>
          <p:nvPr/>
        </p:nvCxnSpPr>
        <p:spPr bwMode="auto">
          <a:xfrm flipH="1">
            <a:off x="7848601" y="1600200"/>
            <a:ext cx="1" cy="2667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82" name="Flowchart: Alternate Process 1081"/>
          <p:cNvSpPr/>
          <p:nvPr/>
        </p:nvSpPr>
        <p:spPr bwMode="auto">
          <a:xfrm>
            <a:off x="879786" y="4416552"/>
            <a:ext cx="1021728" cy="612648"/>
          </a:xfrm>
          <a:prstGeom prst="flowChartAlternateProcess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Comm.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Precinct 1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083" name="Flowchart: Alternate Process 1082"/>
          <p:cNvSpPr/>
          <p:nvPr/>
        </p:nvSpPr>
        <p:spPr bwMode="auto">
          <a:xfrm>
            <a:off x="3004044" y="4416552"/>
            <a:ext cx="1034555" cy="612648"/>
          </a:xfrm>
          <a:prstGeom prst="flowChartAlternateProcess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Comm.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Precinct 2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pic>
        <p:nvPicPr>
          <p:cNvPr id="108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872" y="4416552"/>
            <a:ext cx="987127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8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5050" y="4416552"/>
            <a:ext cx="927101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90" name="TextBox 1089"/>
          <p:cNvSpPr txBox="1"/>
          <p:nvPr/>
        </p:nvSpPr>
        <p:spPr>
          <a:xfrm>
            <a:off x="5489874" y="4421644"/>
            <a:ext cx="987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j-lt"/>
              </a:rPr>
              <a:t>Comm.</a:t>
            </a:r>
          </a:p>
          <a:p>
            <a:pPr algn="ctr"/>
            <a:r>
              <a:rPr lang="en-US" sz="1200" dirty="0" smtClean="0">
                <a:latin typeface="+mj-lt"/>
              </a:rPr>
              <a:t>Precinct 3</a:t>
            </a:r>
          </a:p>
        </p:txBody>
      </p:sp>
      <p:sp>
        <p:nvSpPr>
          <p:cNvPr id="1091" name="TextBox 1090"/>
          <p:cNvSpPr txBox="1"/>
          <p:nvPr/>
        </p:nvSpPr>
        <p:spPr>
          <a:xfrm>
            <a:off x="7385050" y="4429418"/>
            <a:ext cx="927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j-lt"/>
              </a:rPr>
              <a:t>Comm.</a:t>
            </a:r>
          </a:p>
          <a:p>
            <a:pPr algn="ctr"/>
            <a:r>
              <a:rPr lang="en-US" sz="1200" dirty="0" smtClean="0">
                <a:latin typeface="+mj-lt"/>
              </a:rPr>
              <a:t>Precinct 4 </a:t>
            </a:r>
            <a:endParaRPr lang="en-US" sz="1200" dirty="0">
              <a:latin typeface="+mj-lt"/>
            </a:endParaRPr>
          </a:p>
        </p:txBody>
      </p:sp>
      <p:sp>
        <p:nvSpPr>
          <p:cNvPr id="1092" name="Rectangle 1091"/>
          <p:cNvSpPr/>
          <p:nvPr/>
        </p:nvSpPr>
        <p:spPr bwMode="auto">
          <a:xfrm>
            <a:off x="3886199" y="5278582"/>
            <a:ext cx="1676401" cy="533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County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Judge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1094" name="Straight Connector 1093"/>
          <p:cNvCxnSpPr/>
          <p:nvPr/>
        </p:nvCxnSpPr>
        <p:spPr bwMode="auto">
          <a:xfrm>
            <a:off x="4724399" y="1066800"/>
            <a:ext cx="6928" cy="4114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" name="TextBox 1"/>
          <p:cNvSpPr txBox="1"/>
          <p:nvPr/>
        </p:nvSpPr>
        <p:spPr>
          <a:xfrm>
            <a:off x="8312151" y="3348707"/>
            <a:ext cx="7521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+mj-lt"/>
              </a:rPr>
              <a:t>Auditor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8801100" y="2171700"/>
            <a:ext cx="0" cy="117700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644298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0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2" grpId="0"/>
      <p:bldP spid="23" grpId="0"/>
      <p:bldP spid="1031" grpId="0"/>
      <p:bldP spid="1032" grpId="0"/>
      <p:bldP spid="1082" grpId="0" animBg="1"/>
      <p:bldP spid="1083" grpId="0" animBg="1"/>
      <p:bldP spid="1090" grpId="0"/>
      <p:bldP spid="1092" grpId="0" animBg="1"/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855"/>
            <a:ext cx="8534400" cy="1295400"/>
          </a:xfrm>
        </p:spPr>
        <p:txBody>
          <a:bodyPr/>
          <a:lstStyle/>
          <a:p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County Finance</a:t>
            </a:r>
            <a:endParaRPr lang="en-US" sz="4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343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Counties receive small amounts of money from various sources that add up to an important part of their revenue</a:t>
            </a:r>
          </a:p>
          <a:p>
            <a:pPr lvl="1"/>
            <a:r>
              <a:rPr lang="en-US" dirty="0">
                <a:solidFill>
                  <a:schemeClr val="tx1"/>
                </a:solidFill>
                <a:effectLst/>
                <a:latin typeface="+mj-lt"/>
              </a:rPr>
              <a:t>Fees on the sale of liquor</a:t>
            </a:r>
          </a:p>
          <a:p>
            <a:pPr lvl="1"/>
            <a:r>
              <a:rPr lang="en-US" dirty="0">
                <a:solidFill>
                  <a:schemeClr val="tx1"/>
                </a:solidFill>
                <a:effectLst/>
                <a:latin typeface="+mj-lt"/>
              </a:rPr>
              <a:t>Various motor vehicle taxes and fees</a:t>
            </a:r>
          </a:p>
          <a:p>
            <a:pPr lvl="1"/>
            <a:r>
              <a:rPr lang="en-US" dirty="0">
                <a:solidFill>
                  <a:schemeClr val="tx1"/>
                </a:solidFill>
                <a:effectLst/>
                <a:latin typeface="+mj-lt"/>
              </a:rPr>
              <a:t>Traffic fines</a:t>
            </a:r>
          </a:p>
          <a:p>
            <a:endParaRPr lang="en-US" dirty="0">
              <a:solidFill>
                <a:schemeClr val="tx1"/>
              </a:solidFill>
              <a:effectLst/>
              <a:latin typeface="+mj-lt"/>
            </a:endParaRPr>
          </a:p>
          <a:p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Counties may borrow money through bonds to pay for capital improvements (new jail; new court house)</a:t>
            </a:r>
          </a:p>
        </p:txBody>
      </p:sp>
    </p:spTree>
    <p:extLst>
      <p:ext uri="{BB962C8B-B14F-4D97-AF65-F5344CB8AC3E}">
        <p14:creationId xmlns:p14="http://schemas.microsoft.com/office/powerpoint/2010/main" val="4015899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855"/>
            <a:ext cx="8534400" cy="1295400"/>
          </a:xfrm>
        </p:spPr>
        <p:txBody>
          <a:bodyPr/>
          <a:lstStyle/>
          <a:p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County Sheriff</a:t>
            </a:r>
            <a:endParaRPr lang="en-US" sz="4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103451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The county </a:t>
            </a:r>
            <a:r>
              <a:rPr lang="en-US" dirty="0">
                <a:solidFill>
                  <a:schemeClr val="tx1"/>
                </a:solidFill>
                <a:effectLst/>
                <a:latin typeface="+mj-lt"/>
              </a:rPr>
              <a:t>s</a:t>
            </a:r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heriff, as chief law enforcement officer in the county, is charged with keeping the peace in the county.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Appoints deputies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Oversees the county jail and its prisoners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Usually focuses on crime in unincorporated areas and leaves law enforcement in the cities primarily to municipal police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57150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Collin County Sheriff’s Salary:  $138,792 + $9,100 Auto (2013)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17260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855"/>
            <a:ext cx="8534400" cy="1295400"/>
          </a:xfrm>
        </p:spPr>
        <p:txBody>
          <a:bodyPr/>
          <a:lstStyle/>
          <a:p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County/District Attorney</a:t>
            </a:r>
            <a:endParaRPr lang="en-US" sz="4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19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District attorneys generally focus their attention on the district court (felonies)</a:t>
            </a:r>
          </a:p>
          <a:p>
            <a:endParaRPr lang="en-US" dirty="0">
              <a:solidFill>
                <a:schemeClr val="tx1"/>
              </a:solidFill>
              <a:effectLst/>
              <a:latin typeface="+mj-lt"/>
            </a:endParaRPr>
          </a:p>
          <a:p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County attorneys represent the state in civil and criminal cases and advise county officials</a:t>
            </a:r>
          </a:p>
          <a:p>
            <a:endParaRPr lang="en-US" dirty="0">
              <a:solidFill>
                <a:schemeClr val="tx1"/>
              </a:solidFill>
              <a:effectLst/>
              <a:latin typeface="+mj-lt"/>
            </a:endParaRPr>
          </a:p>
          <a:p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Some counties have both a county attorney and a district </a:t>
            </a:r>
            <a:r>
              <a:rPr lang="en-US" dirty="0">
                <a:solidFill>
                  <a:schemeClr val="tx1"/>
                </a:solidFill>
                <a:effectLst/>
                <a:latin typeface="+mj-lt"/>
              </a:rPr>
              <a:t>a</a:t>
            </a:r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ttorney, while other counties may have one or the other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3600" y="5867400"/>
            <a:ext cx="4160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Collin County Salary:  $146,565 (2013)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8662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855"/>
            <a:ext cx="8534400" cy="1295400"/>
          </a:xfrm>
        </p:spPr>
        <p:txBody>
          <a:bodyPr/>
          <a:lstStyle/>
          <a:p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County Clerk</a:t>
            </a:r>
            <a:endParaRPr lang="en-US" sz="4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19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The </a:t>
            </a:r>
            <a:r>
              <a:rPr lang="en-US" dirty="0">
                <a:solidFill>
                  <a:schemeClr val="tx1"/>
                </a:solidFill>
                <a:effectLst/>
                <a:latin typeface="+mj-lt"/>
              </a:rPr>
              <a:t>c</a:t>
            </a:r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ounty clerk keeps records and handles various paperwork chores for both the county court and the commissioners court.</a:t>
            </a:r>
          </a:p>
          <a:p>
            <a:endParaRPr lang="en-US" dirty="0">
              <a:solidFill>
                <a:schemeClr val="tx1"/>
              </a:solidFill>
              <a:effectLst/>
              <a:latin typeface="+mj-lt"/>
            </a:endParaRPr>
          </a:p>
          <a:p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In addition, the county clerk files legal documents (such as deeds, mortgages, and contracts) in the county’s public records and maintains the county’s vital statistics (births, deaths, marriage records).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8400" y="5791200"/>
            <a:ext cx="4142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Collin County Salary:  $110,988 (2013)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8662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855"/>
            <a:ext cx="8534400" cy="1295400"/>
          </a:xfrm>
        </p:spPr>
        <p:txBody>
          <a:bodyPr/>
          <a:lstStyle/>
          <a:p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County Tax Assessor-Collector</a:t>
            </a:r>
            <a:endParaRPr lang="en-US" sz="4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572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The county tax appraisal district assesses property values in the county, so the County Tax Assessor-Collector no longer (since 1982) assesses property values.</a:t>
            </a:r>
          </a:p>
          <a:p>
            <a:endParaRPr lang="en-US" dirty="0">
              <a:solidFill>
                <a:schemeClr val="tx1"/>
              </a:solidFill>
              <a:effectLst/>
              <a:latin typeface="+mj-lt"/>
            </a:endParaRPr>
          </a:p>
          <a:p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They collect county taxes and fees, including license tag fees for motor vehicles.</a:t>
            </a:r>
          </a:p>
          <a:p>
            <a:endParaRPr lang="en-US" dirty="0">
              <a:solidFill>
                <a:schemeClr val="tx1"/>
              </a:solidFill>
              <a:effectLst/>
              <a:latin typeface="+mj-lt"/>
            </a:endParaRPr>
          </a:p>
          <a:p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This office also handles voter registration.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4600" y="5791200"/>
            <a:ext cx="4160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Collin County Salary:  $109,745 (2013)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77820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908" y="152400"/>
            <a:ext cx="8534400" cy="1295400"/>
          </a:xfrm>
        </p:spPr>
        <p:txBody>
          <a:bodyPr/>
          <a:lstStyle/>
          <a:p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 Government</a:t>
            </a:r>
            <a:endParaRPr lang="en-US" sz="4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608" y="1405400"/>
            <a:ext cx="8001000" cy="5105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Local Government takes many forms: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Municipalities (cities and towns)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552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Counties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100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Special Districts  (water, hospital, schools, housing, conservation, community colleges, etc.)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3000+</a:t>
            </a:r>
          </a:p>
          <a:p>
            <a:pPr lvl="2"/>
            <a:endParaRPr lang="en-US" dirty="0"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68236" y="5911471"/>
            <a:ext cx="50690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+mj-lt"/>
              </a:rPr>
              <a:t>All collect revenue and provide services</a:t>
            </a:r>
            <a:endParaRPr lang="en-US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15779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855"/>
            <a:ext cx="8534400" cy="1295400"/>
          </a:xfrm>
        </p:spPr>
        <p:txBody>
          <a:bodyPr/>
          <a:lstStyle/>
          <a:p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Problems with County Government</a:t>
            </a:r>
            <a:endParaRPr lang="en-US" sz="4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001000" cy="4038600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en-US" sz="2000" dirty="0" smtClean="0">
                <a:solidFill>
                  <a:schemeClr val="tx1"/>
                </a:solidFill>
                <a:effectLst/>
                <a:latin typeface="+mj-lt"/>
              </a:rPr>
              <a:t>Obsolete – difficult to cope with a primarily urban 	state; principally a rural oriented structure.</a:t>
            </a:r>
          </a:p>
          <a:p>
            <a:pPr marL="457200" indent="-457200">
              <a:buAutoNum type="arabicParenR"/>
            </a:pPr>
            <a:endParaRPr lang="en-US" sz="1600" dirty="0">
              <a:solidFill>
                <a:schemeClr val="tx1"/>
              </a:solidFill>
              <a:effectLst/>
              <a:latin typeface="+mj-lt"/>
            </a:endParaRPr>
          </a:p>
          <a:p>
            <a:pPr marL="457200" indent="-457200">
              <a:buAutoNum type="arabicParenR"/>
            </a:pPr>
            <a:r>
              <a:rPr lang="en-US" sz="2000" dirty="0" smtClean="0">
                <a:solidFill>
                  <a:schemeClr val="tx1"/>
                </a:solidFill>
                <a:effectLst/>
                <a:latin typeface="+mj-lt"/>
              </a:rPr>
              <a:t>Lack of Centralization – too many people are elected and 	independent; lack of coordinated planning.  Difficult for 	voters to intelligently choose officeholders (long ballot)</a:t>
            </a:r>
          </a:p>
          <a:p>
            <a:pPr marL="457200" indent="-457200">
              <a:buAutoNum type="arabicParenR"/>
            </a:pPr>
            <a:endParaRPr lang="en-US" sz="1600" dirty="0">
              <a:solidFill>
                <a:schemeClr val="tx1"/>
              </a:solidFill>
              <a:effectLst/>
              <a:latin typeface="+mj-lt"/>
            </a:endParaRPr>
          </a:p>
          <a:p>
            <a:pPr marL="457200" indent="-457200">
              <a:buAutoNum type="arabicParenR"/>
            </a:pPr>
            <a:r>
              <a:rPr lang="en-US" sz="2000" dirty="0" smtClean="0">
                <a:solidFill>
                  <a:schemeClr val="tx1"/>
                </a:solidFill>
                <a:effectLst/>
                <a:latin typeface="+mj-lt"/>
              </a:rPr>
              <a:t>Graft and Corruption – state law prohibits competitive 	bidding; commissioners decide who gets the contracts 	to work in their precincts; spoils system is used for 	hiring.</a:t>
            </a:r>
          </a:p>
          <a:p>
            <a:pPr marL="1257300" lvl="3" indent="0">
              <a:buNone/>
            </a:pPr>
            <a:r>
              <a:rPr lang="en-US" sz="1600" dirty="0" smtClean="0">
                <a:solidFill>
                  <a:schemeClr val="tx1"/>
                </a:solidFill>
                <a:effectLst/>
                <a:latin typeface="+mj-lt"/>
              </a:rPr>
              <a:t>-- Much of the money contributed to county elected officials come from firms or people who do business with the county</a:t>
            </a:r>
          </a:p>
        </p:txBody>
      </p:sp>
    </p:spTree>
    <p:extLst>
      <p:ext uri="{BB962C8B-B14F-4D97-AF65-F5344CB8AC3E}">
        <p14:creationId xmlns:p14="http://schemas.microsoft.com/office/powerpoint/2010/main" val="559405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855"/>
            <a:ext cx="8534400" cy="1295400"/>
          </a:xfrm>
        </p:spPr>
        <p:txBody>
          <a:bodyPr/>
          <a:lstStyle/>
          <a:p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 Districts</a:t>
            </a:r>
            <a:endParaRPr lang="en-US" sz="4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5486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A special district is a unit of local government that performs a single service in a limited geographic area.  Districts can be created to do almost anything that is legal.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effectLst/>
                <a:latin typeface="+mj-lt"/>
              </a:rPr>
              <a:t>Drainage districts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effectLst/>
                <a:latin typeface="+mj-lt"/>
              </a:rPr>
              <a:t>Community College districts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effectLst/>
                <a:latin typeface="+mj-lt"/>
              </a:rPr>
              <a:t>Library districts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effectLst/>
                <a:latin typeface="+mj-lt"/>
              </a:rPr>
              <a:t>Metropolitan transit authorities</a:t>
            </a:r>
          </a:p>
          <a:p>
            <a:pPr marL="0" indent="0">
              <a:buNone/>
            </a:pPr>
            <a:endParaRPr lang="en-US" sz="1600" dirty="0">
              <a:solidFill>
                <a:schemeClr val="tx1"/>
              </a:solidFill>
              <a:effectLst/>
              <a:latin typeface="+mj-lt"/>
            </a:endParaRPr>
          </a:p>
          <a:p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The number of special districts has increased dramatically in the last 50 years. 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effectLst/>
                <a:latin typeface="+mj-lt"/>
              </a:rPr>
              <a:t>There are more special districts in the United States than any other single type of government </a:t>
            </a:r>
          </a:p>
        </p:txBody>
      </p:sp>
    </p:spTree>
    <p:extLst>
      <p:ext uri="{BB962C8B-B14F-4D97-AF65-F5344CB8AC3E}">
        <p14:creationId xmlns:p14="http://schemas.microsoft.com/office/powerpoint/2010/main" val="4044961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908" y="152400"/>
            <a:ext cx="8534400" cy="1295400"/>
          </a:xfrm>
        </p:spPr>
        <p:txBody>
          <a:bodyPr/>
          <a:lstStyle/>
          <a:p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 Government</a:t>
            </a:r>
            <a:endParaRPr lang="en-US" sz="4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608" y="1405400"/>
            <a:ext cx="8001000" cy="5105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Dillon’s Rule:  (followed in NC and in 40 states)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A legal principle that local governments have only those powers granted by their state government</a:t>
            </a:r>
          </a:p>
          <a:p>
            <a:pPr marL="914400" lvl="2" indent="0">
              <a:buNone/>
            </a:pPr>
            <a:endParaRPr lang="en-US" b="1" dirty="0"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895600" y="3238500"/>
            <a:ext cx="3505200" cy="533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     State Powers 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860964" y="4800600"/>
            <a:ext cx="3505200" cy="533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     Local Powers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4613564" y="3886200"/>
            <a:ext cx="0" cy="762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685800" y="5867400"/>
            <a:ext cx="800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+mj-lt"/>
              </a:rPr>
              <a:t>Cities, Counties, and Special Districts are creatures of the State</a:t>
            </a:r>
            <a:endParaRPr lang="en-US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4018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908" y="152400"/>
            <a:ext cx="8534400" cy="1295400"/>
          </a:xfrm>
        </p:spPr>
        <p:txBody>
          <a:bodyPr/>
          <a:lstStyle/>
          <a:p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 Government</a:t>
            </a:r>
            <a:endParaRPr lang="en-US" sz="4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5105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Local governments may receive part of their money from the state or national government.</a:t>
            </a:r>
          </a:p>
          <a:p>
            <a:endParaRPr lang="en-US" dirty="0">
              <a:solidFill>
                <a:schemeClr val="tx1"/>
              </a:solidFill>
              <a:effectLst/>
              <a:latin typeface="+mj-lt"/>
            </a:endParaRPr>
          </a:p>
          <a:p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States often complain about unfunded federal mandates but local governments face the same dilemma from the state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Meeting jail standards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Providing access for the disabled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Improving the quality of air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Meeting federal and state educational standards</a:t>
            </a:r>
          </a:p>
          <a:p>
            <a:pPr lvl="2"/>
            <a:endParaRPr lang="en-US" dirty="0"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1949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908" y="152400"/>
            <a:ext cx="8534400" cy="1295400"/>
          </a:xfrm>
        </p:spPr>
        <p:txBody>
          <a:bodyPr/>
          <a:lstStyle/>
          <a:p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 Rule Cities</a:t>
            </a:r>
            <a:endParaRPr lang="en-US" sz="4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5105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A city charter establishes the powers of municipal officers, sets salaries and terms of office, and spells out procedures for passing, repealing or amending city ordinances.</a:t>
            </a:r>
          </a:p>
          <a:p>
            <a:endParaRPr lang="en-US" dirty="0">
              <a:solidFill>
                <a:schemeClr val="tx1"/>
              </a:solidFill>
              <a:effectLst/>
              <a:latin typeface="+mj-lt"/>
            </a:endParaRPr>
          </a:p>
          <a:p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A home rule city can exercise powers not given to the state or to general law cities: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Recall </a:t>
            </a:r>
            <a:endParaRPr lang="en-US" dirty="0">
              <a:solidFill>
                <a:schemeClr val="tx1"/>
              </a:solidFill>
              <a:effectLst/>
              <a:latin typeface="+mj-lt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Referendum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Annexation</a:t>
            </a:r>
          </a:p>
        </p:txBody>
      </p:sp>
    </p:spTree>
    <p:extLst>
      <p:ext uri="{BB962C8B-B14F-4D97-AF65-F5344CB8AC3E}">
        <p14:creationId xmlns:p14="http://schemas.microsoft.com/office/powerpoint/2010/main" val="3819442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908" y="152400"/>
            <a:ext cx="8534400" cy="1295400"/>
          </a:xfrm>
        </p:spPr>
        <p:txBody>
          <a:bodyPr/>
          <a:lstStyle/>
          <a:p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Forms of Municipal Government</a:t>
            </a:r>
            <a:endParaRPr lang="en-US" sz="4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3382"/>
            <a:ext cx="8001000" cy="4703618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smtClean="0">
                <a:solidFill>
                  <a:schemeClr val="tx1"/>
                </a:solidFill>
                <a:effectLst/>
                <a:latin typeface="+mj-lt"/>
              </a:rPr>
              <a:t>Strong Mayor Council</a:t>
            </a:r>
          </a:p>
          <a:p>
            <a:pPr marL="0" indent="0" algn="ctr">
              <a:buNone/>
            </a:pPr>
            <a:endParaRPr lang="en-US" sz="2800" dirty="0" smtClean="0">
              <a:solidFill>
                <a:schemeClr val="tx1"/>
              </a:solidFill>
              <a:effectLst/>
              <a:latin typeface="+mj-lt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Among larger American cities, the strong mayor council is the predominant structure (New York, Los Angeles, Chicago, Philadelphia, Houston)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effectLst/>
              <a:latin typeface="+mj-lt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The mayor is the chief administrator and the political head of the city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effectLst/>
                <a:latin typeface="+mj-lt"/>
              </a:rPr>
              <a:t>	</a:t>
            </a:r>
            <a:r>
              <a:rPr lang="en-US" b="0" dirty="0" smtClean="0">
                <a:solidFill>
                  <a:schemeClr val="tx1"/>
                </a:solidFill>
                <a:effectLst/>
                <a:latin typeface="+mj-lt"/>
              </a:rPr>
              <a:t>-- provides strong leadership but there is the 	threat of corruption</a:t>
            </a:r>
            <a:endParaRPr lang="en-US" sz="2800" b="0" dirty="0" smtClean="0"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19442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908" y="152400"/>
            <a:ext cx="8534400" cy="1295400"/>
          </a:xfrm>
        </p:spPr>
        <p:txBody>
          <a:bodyPr/>
          <a:lstStyle/>
          <a:p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Forms of Municipal Government</a:t>
            </a:r>
            <a:endParaRPr lang="en-US" sz="4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3382"/>
            <a:ext cx="8001000" cy="4703618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smtClean="0">
                <a:solidFill>
                  <a:schemeClr val="tx1"/>
                </a:solidFill>
                <a:effectLst/>
                <a:latin typeface="+mj-lt"/>
              </a:rPr>
              <a:t>Strong Mayor Council</a:t>
            </a:r>
          </a:p>
          <a:p>
            <a:pPr marL="0" indent="0" algn="ctr">
              <a:buNone/>
            </a:pPr>
            <a:endParaRPr lang="en-US" sz="2800" dirty="0" smtClean="0">
              <a:solidFill>
                <a:schemeClr val="tx1"/>
              </a:solidFill>
              <a:effectLst/>
              <a:latin typeface="+mj-lt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effectLst/>
                <a:latin typeface="+mj-lt"/>
              </a:rPr>
              <a:t>Characteristics: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effectLst/>
                <a:latin typeface="+mj-lt"/>
              </a:rPr>
              <a:t>	</a:t>
            </a:r>
            <a:r>
              <a:rPr lang="en-US" sz="2800" b="0" dirty="0" smtClean="0">
                <a:solidFill>
                  <a:schemeClr val="tx1"/>
                </a:solidFill>
                <a:effectLst/>
                <a:latin typeface="+mj-lt"/>
              </a:rPr>
              <a:t>-- </a:t>
            </a:r>
            <a:r>
              <a:rPr lang="en-US" b="0" dirty="0" smtClean="0">
                <a:solidFill>
                  <a:schemeClr val="tx1"/>
                </a:solidFill>
                <a:effectLst/>
                <a:latin typeface="+mj-lt"/>
              </a:rPr>
              <a:t>Mayor is elected at large and has the power to 	hire and fire department heads</a:t>
            </a:r>
          </a:p>
          <a:p>
            <a:pPr marL="0" indent="0">
              <a:buNone/>
            </a:pPr>
            <a:r>
              <a:rPr lang="en-US" b="0" dirty="0">
                <a:solidFill>
                  <a:schemeClr val="tx1"/>
                </a:solidFill>
                <a:effectLst/>
                <a:latin typeface="+mj-lt"/>
              </a:rPr>
              <a:t>	</a:t>
            </a:r>
            <a:r>
              <a:rPr lang="en-US" b="0" dirty="0" smtClean="0">
                <a:solidFill>
                  <a:schemeClr val="tx1"/>
                </a:solidFill>
                <a:effectLst/>
                <a:latin typeface="+mj-lt"/>
              </a:rPr>
              <a:t>-- Mayor has the power to veto council actions</a:t>
            </a:r>
          </a:p>
          <a:p>
            <a:pPr marL="0" indent="0">
              <a:buNone/>
            </a:pPr>
            <a:r>
              <a:rPr lang="en-US" b="0" dirty="0">
                <a:solidFill>
                  <a:schemeClr val="tx1"/>
                </a:solidFill>
                <a:effectLst/>
                <a:latin typeface="+mj-lt"/>
              </a:rPr>
              <a:t>	</a:t>
            </a:r>
            <a:r>
              <a:rPr lang="en-US" b="0" dirty="0" smtClean="0">
                <a:solidFill>
                  <a:schemeClr val="tx1"/>
                </a:solidFill>
                <a:effectLst/>
                <a:latin typeface="+mj-lt"/>
              </a:rPr>
              <a:t>-- Mayor has budgetary power (plan for raising and 	spending city money)</a:t>
            </a:r>
          </a:p>
          <a:p>
            <a:pPr marL="0" indent="0">
              <a:buNone/>
            </a:pPr>
            <a:r>
              <a:rPr lang="en-US" b="0" dirty="0">
                <a:solidFill>
                  <a:schemeClr val="tx1"/>
                </a:solidFill>
                <a:effectLst/>
                <a:latin typeface="+mj-lt"/>
              </a:rPr>
              <a:t>	</a:t>
            </a:r>
            <a:r>
              <a:rPr lang="en-US" b="0" dirty="0" smtClean="0">
                <a:solidFill>
                  <a:schemeClr val="tx1"/>
                </a:solidFill>
                <a:effectLst/>
                <a:latin typeface="+mj-lt"/>
              </a:rPr>
              <a:t>-- Mayor sets the agenda for the council</a:t>
            </a:r>
          </a:p>
        </p:txBody>
      </p:sp>
    </p:spTree>
    <p:extLst>
      <p:ext uri="{BB962C8B-B14F-4D97-AF65-F5344CB8AC3E}">
        <p14:creationId xmlns:p14="http://schemas.microsoft.com/office/powerpoint/2010/main" val="4110307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908" y="152400"/>
            <a:ext cx="8534400" cy="1295400"/>
          </a:xfrm>
        </p:spPr>
        <p:txBody>
          <a:bodyPr/>
          <a:lstStyle/>
          <a:p>
            <a:r>
              <a:rPr lang="en-US" sz="4400" dirty="0" smtClean="0">
                <a:solidFill>
                  <a:schemeClr val="bg1"/>
                </a:solidFill>
                <a:effectLst/>
              </a:rPr>
              <a:t>Strong Mayor Council</a:t>
            </a:r>
            <a:endParaRPr lang="en-US" sz="4400" dirty="0">
              <a:solidFill>
                <a:schemeClr val="bg1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2400" y="1828800"/>
            <a:ext cx="1120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Voters</a:t>
            </a:r>
            <a:endParaRPr lang="en-US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17516" y="2971800"/>
            <a:ext cx="5878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Mayor                                         Council </a:t>
            </a:r>
            <a:endParaRPr lang="en-US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69333" y="5410200"/>
            <a:ext cx="29065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Department Heads</a:t>
            </a:r>
            <a:endParaRPr lang="en-US" sz="24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2819400" y="2290465"/>
            <a:ext cx="990600" cy="68133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sm" len="sm"/>
            <a:tailEnd type="arrow"/>
          </a:ln>
          <a:effectLst/>
        </p:spPr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140713">
            <a:off x="5061999" y="2305667"/>
            <a:ext cx="1248368" cy="895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557974" y="4572000"/>
            <a:ext cx="3929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</a:rPr>
              <a:t>Appoints with approval of the council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j-lt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2667000" y="3484068"/>
            <a:ext cx="1143000" cy="192613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061425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arve2sl">
  <a:themeElements>
    <a:clrScheme name="Carve2sl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rve2sl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rve2sl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ve2s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ve2sl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ve2sl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ve2sl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ve2sl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ve2sl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arve2sl 1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866</TotalTime>
  <Words>1271</Words>
  <Application>Microsoft Office PowerPoint</Application>
  <PresentationFormat>On-screen Show (4:3)</PresentationFormat>
  <Paragraphs>208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Impact</vt:lpstr>
      <vt:lpstr>Times New Roman</vt:lpstr>
      <vt:lpstr>Office Theme</vt:lpstr>
      <vt:lpstr>Carve2sl</vt:lpstr>
      <vt:lpstr>PowerPoint Presentation</vt:lpstr>
      <vt:lpstr>Local Government</vt:lpstr>
      <vt:lpstr>Local Government</vt:lpstr>
      <vt:lpstr>Local Government</vt:lpstr>
      <vt:lpstr>Local Government</vt:lpstr>
      <vt:lpstr>Home Rule Cities</vt:lpstr>
      <vt:lpstr>Forms of Municipal Government</vt:lpstr>
      <vt:lpstr>Forms of Municipal Government</vt:lpstr>
      <vt:lpstr>Strong Mayor Council</vt:lpstr>
      <vt:lpstr>Forms of Municipal Government</vt:lpstr>
      <vt:lpstr>Weak Mayor Council</vt:lpstr>
      <vt:lpstr>Forms of Municipal Government</vt:lpstr>
      <vt:lpstr>Forms of Municipal Government</vt:lpstr>
      <vt:lpstr>Forms of Municipal Government</vt:lpstr>
      <vt:lpstr>Council-Manager</vt:lpstr>
      <vt:lpstr>Forms of Municipal Government</vt:lpstr>
      <vt:lpstr>Commission</vt:lpstr>
      <vt:lpstr>Municipal Elections</vt:lpstr>
      <vt:lpstr>Municipal Elections</vt:lpstr>
      <vt:lpstr>Municipal Finances</vt:lpstr>
      <vt:lpstr>Problems with Municipal Governments</vt:lpstr>
      <vt:lpstr>Counties</vt:lpstr>
      <vt:lpstr>Counties</vt:lpstr>
      <vt:lpstr>PowerPoint Presentation</vt:lpstr>
      <vt:lpstr>County Finance</vt:lpstr>
      <vt:lpstr>County Sheriff</vt:lpstr>
      <vt:lpstr>County/District Attorney</vt:lpstr>
      <vt:lpstr>County Clerk</vt:lpstr>
      <vt:lpstr>County Tax Assessor-Collector</vt:lpstr>
      <vt:lpstr>Problems with County Government</vt:lpstr>
      <vt:lpstr>Special Districts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Loren</dc:creator>
  <cp:lastModifiedBy>bharrington1</cp:lastModifiedBy>
  <cp:revision>106</cp:revision>
  <cp:lastPrinted>2014-01-05T19:15:52Z</cp:lastPrinted>
  <dcterms:created xsi:type="dcterms:W3CDTF">2006-08-16T00:00:00Z</dcterms:created>
  <dcterms:modified xsi:type="dcterms:W3CDTF">2016-11-01T11:41:22Z</dcterms:modified>
</cp:coreProperties>
</file>