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2" r:id="rId7"/>
    <p:sldId id="265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2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5F72E-0CA6-46B4-9302-6997A6EF80E7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E4BCB-1BBF-4A39-8E85-7C43024AB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01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536865-28B4-4073-A49F-2EDD3EA1F6F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3357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0BE21D-8E3F-49D2-8938-BF3823EFD49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Reserve requirements were introduced &amp; defined on the slide titled “Bank Reserves,” immediately following “The Structure of the Fed.”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Reserve requirements are not a good tool for monetary policy: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To make the money supply grow over time, the Fed would have to continually reduce reserve requirements.  This is neither possible – they cannot be reduced below 0 – nor desirable – if reserves are too low, then banks will have liquidity problems, and bank runs (discussed later in the chapter) might become fashionable again.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To reduce the money supply using reserve requirements, banks wouldn’t be able to make as many loans, which would make the banking industry less profitable, and could cause it to contract.  </a:t>
            </a:r>
          </a:p>
        </p:txBody>
      </p:sp>
    </p:spTree>
    <p:extLst>
      <p:ext uri="{BB962C8B-B14F-4D97-AF65-F5344CB8AC3E}">
        <p14:creationId xmlns:p14="http://schemas.microsoft.com/office/powerpoint/2010/main" val="1865751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230F87-FD3F-475C-86AF-E33AF76744D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Why might banks run low on reserves?  On any given day, it might turn out that depositors make higher-than-expected withdrawals, or the bank makes more loans than expected.  </a:t>
            </a:r>
          </a:p>
        </p:txBody>
      </p:sp>
    </p:spTree>
    <p:extLst>
      <p:ext uri="{BB962C8B-B14F-4D97-AF65-F5344CB8AC3E}">
        <p14:creationId xmlns:p14="http://schemas.microsoft.com/office/powerpoint/2010/main" val="90470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3F255-C3A1-420A-9BB6-709540C1B504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037EF2-2AE9-4CDB-BD27-4DEB3F3E7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3F255-C3A1-420A-9BB6-709540C1B504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037EF2-2AE9-4CDB-BD27-4DEB3F3E7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3F255-C3A1-420A-9BB6-709540C1B504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037EF2-2AE9-4CDB-BD27-4DEB3F3E7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3F255-C3A1-420A-9BB6-709540C1B504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037EF2-2AE9-4CDB-BD27-4DEB3F3E7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3F255-C3A1-420A-9BB6-709540C1B504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037EF2-2AE9-4CDB-BD27-4DEB3F3E7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3F255-C3A1-420A-9BB6-709540C1B504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037EF2-2AE9-4CDB-BD27-4DEB3F3E7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3F255-C3A1-420A-9BB6-709540C1B504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037EF2-2AE9-4CDB-BD27-4DEB3F3E7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3F255-C3A1-420A-9BB6-709540C1B504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037EF2-2AE9-4CDB-BD27-4DEB3F3E7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3F255-C3A1-420A-9BB6-709540C1B504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037EF2-2AE9-4CDB-BD27-4DEB3F3E7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3F255-C3A1-420A-9BB6-709540C1B504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037EF2-2AE9-4CDB-BD27-4DEB3F3E7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3F255-C3A1-420A-9BB6-709540C1B504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037EF2-2AE9-4CDB-BD27-4DEB3F3E7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023F255-C3A1-420A-9BB6-709540C1B504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8037EF2-2AE9-4CDB-BD27-4DEB3F3E7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Program%20Files/TurningPoint/2003/Question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Program%20Files/TurningPoint/2003/Question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Program%20Files/TurningPoint/2003/Question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Fiscal and Monetary Policy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actions can be taken by the government to affect the economy?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Monetary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Fed most commonly uses Open Market Operations (buying and selling bonds) to affect the supply of money.</a:t>
            </a:r>
          </a:p>
          <a:p>
            <a:r>
              <a:rPr lang="en-US" dirty="0" smtClean="0"/>
              <a:t>If the economy is doing poorly, the Fed uses Monetary policies to attempt to stimulate the economy.</a:t>
            </a:r>
          </a:p>
          <a:p>
            <a:r>
              <a:rPr lang="en-US" dirty="0" smtClean="0"/>
              <a:t>If the economy is doing really well, the Fed uses Monetary policies to slow things down.  This prevents inflation and hopefully prevents a massive over-correction like we saw in 2008.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Monetary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57800"/>
          </a:xfrm>
        </p:spPr>
        <p:txBody>
          <a:bodyPr/>
          <a:lstStyle/>
          <a:p>
            <a:r>
              <a:rPr lang="en-US" dirty="0" smtClean="0"/>
              <a:t>Monetary Policy is often more effective then Fiscal Policy in the short-term because the Fed can enact policies immediately.</a:t>
            </a:r>
          </a:p>
          <a:p>
            <a:r>
              <a:rPr lang="en-US" dirty="0" smtClean="0"/>
              <a:t>The Fed is also independent of the Congress, so they can make decisions that are more unpopular with voters, because they cannot be voted out of office.</a:t>
            </a:r>
          </a:p>
          <a:p>
            <a:r>
              <a:rPr lang="en-US" dirty="0" smtClean="0"/>
              <a:t>This is potentially good for the economy, but not so good for a democracy.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Adjusting govt. taxing and spending to address economic downturns.</a:t>
            </a:r>
          </a:p>
          <a:p>
            <a:pPr lvl="0"/>
            <a:r>
              <a:rPr lang="en-US" dirty="0" smtClean="0"/>
              <a:t>In theory, the best thing to do in a recession is to </a:t>
            </a:r>
            <a:r>
              <a:rPr lang="en-US" u="sng" dirty="0" smtClean="0"/>
              <a:t>both</a:t>
            </a:r>
            <a:r>
              <a:rPr lang="en-US" dirty="0" smtClean="0"/>
              <a:t> cut taxes and increase govt. spending.  </a:t>
            </a:r>
          </a:p>
          <a:p>
            <a:r>
              <a:rPr lang="en-US" dirty="0" smtClean="0"/>
              <a:t>Why cut taxes?  This gives people more income to spend, which will hopefully stimulate the economy due to increased demand</a:t>
            </a:r>
          </a:p>
          <a:p>
            <a:r>
              <a:rPr lang="en-US" dirty="0" smtClean="0"/>
              <a:t>Why increase govt. spending?  Provide more jobs to unemployed people, so they have more money to spend.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5257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Cutting taxes </a:t>
            </a:r>
            <a:r>
              <a:rPr lang="en-US" u="sng" dirty="0" smtClean="0"/>
              <a:t>AND</a:t>
            </a:r>
            <a:r>
              <a:rPr lang="en-US" dirty="0" smtClean="0"/>
              <a:t> increasing spending is impossible without putting the nation into serious debt.  So, we usually have to pick one.</a:t>
            </a:r>
          </a:p>
          <a:p>
            <a:pPr lvl="0"/>
            <a:r>
              <a:rPr lang="en-US" dirty="0" smtClean="0"/>
              <a:t>This issue is one major difference between Democrats and Republicans.  </a:t>
            </a:r>
          </a:p>
          <a:p>
            <a:pPr lvl="0">
              <a:buNone/>
            </a:pPr>
            <a:r>
              <a:rPr lang="en-US" dirty="0" smtClean="0"/>
              <a:t>    - Democrats prefer to increase govt. spending hoping to employ more people and encourage them to spend their income. </a:t>
            </a:r>
          </a:p>
          <a:p>
            <a:pPr lvl="0">
              <a:buNone/>
            </a:pPr>
            <a:r>
              <a:rPr lang="en-US" dirty="0" smtClean="0"/>
              <a:t>    - Republicans prefer to cut taxes hoping to stimulate investment in the economy from the top which will result in more jobs being created.  </a:t>
            </a:r>
          </a:p>
          <a:p>
            <a:pPr lvl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Fiscal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Because Fiscal policies are set by the Congress, it often takes a long time for them to take effect.</a:t>
            </a:r>
          </a:p>
          <a:p>
            <a:r>
              <a:rPr lang="en-US" dirty="0" smtClean="0"/>
              <a:t>The Congress often has trouble making quick decisions because of the different perspectives/interests of members.</a:t>
            </a:r>
          </a:p>
          <a:p>
            <a:r>
              <a:rPr lang="en-US" dirty="0" smtClean="0"/>
              <a:t>Both possible actions also assume that people will spend the extra income that they receive.  If they choose to save their money instead, the economy will not be stimulated.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Federal Reserve and Monetary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>
                <a:solidFill>
                  <a:srgbClr val="008000"/>
                </a:solidFill>
              </a:rPr>
              <a:t>Federal Reserve (Fed)</a:t>
            </a:r>
            <a:r>
              <a:rPr lang="en-US" dirty="0" smtClean="0"/>
              <a:t> serves as the nation’s central bank.</a:t>
            </a:r>
          </a:p>
          <a:p>
            <a:pPr lvl="1"/>
            <a:r>
              <a:rPr lang="en-US" dirty="0" smtClean="0"/>
              <a:t>It is designed to oversee the banking system.</a:t>
            </a:r>
          </a:p>
          <a:p>
            <a:pPr lvl="1"/>
            <a:r>
              <a:rPr lang="en-US" dirty="0" smtClean="0"/>
              <a:t>It regulates the quantity of money in the economy.</a:t>
            </a:r>
          </a:p>
          <a:p>
            <a:pPr lvl="1"/>
            <a:endParaRPr lang="en-US" dirty="0" smtClean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962400"/>
            <a:ext cx="3597275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Federal Reserve and Monetary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57800"/>
          </a:xfrm>
        </p:spPr>
        <p:txBody>
          <a:bodyPr/>
          <a:lstStyle/>
          <a:p>
            <a:r>
              <a:rPr lang="en-US" dirty="0" smtClean="0"/>
              <a:t>Monetary policy is conducted by the Federal Open Market Committee.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>
                <a:solidFill>
                  <a:srgbClr val="008000"/>
                </a:solidFill>
              </a:rPr>
              <a:t>money supply</a:t>
            </a:r>
            <a:r>
              <a:rPr lang="en-US" dirty="0" smtClean="0"/>
              <a:t> refers to the quantity of money available in the economy.</a:t>
            </a:r>
          </a:p>
          <a:p>
            <a:pPr lvl="1"/>
            <a:r>
              <a:rPr lang="en-US" i="1" dirty="0" smtClean="0">
                <a:solidFill>
                  <a:srgbClr val="008000"/>
                </a:solidFill>
              </a:rPr>
              <a:t>Monetary policy</a:t>
            </a:r>
            <a:r>
              <a:rPr lang="en-US" dirty="0" smtClean="0"/>
              <a:t> is the setting of the money supply by policymakers in the central bank.</a:t>
            </a:r>
          </a:p>
          <a:p>
            <a:r>
              <a:rPr lang="en-US" dirty="0" smtClean="0"/>
              <a:t>The Fed works to affect the economy by changing the supply of money.</a:t>
            </a:r>
          </a:p>
          <a:p>
            <a:pPr lvl="1"/>
            <a:r>
              <a:rPr lang="en-US" dirty="0" smtClean="0"/>
              <a:t>More money tends to stimulate the economy</a:t>
            </a:r>
          </a:p>
          <a:p>
            <a:pPr lvl="1"/>
            <a:r>
              <a:rPr lang="en-US" dirty="0" smtClean="0"/>
              <a:t>Less money tends to slow the economy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30188"/>
            <a:ext cx="8077200" cy="649287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The Fed’s 3 Tools of Monetary Control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09638"/>
            <a:ext cx="7543800" cy="1063625"/>
          </a:xfrm>
        </p:spPr>
        <p:txBody>
          <a:bodyPr>
            <a:normAutofit fontScale="92500"/>
          </a:bodyPr>
          <a:lstStyle/>
          <a:p>
            <a:pPr marL="403225" indent="-403225" eaLnBrk="1" hangingPunct="1">
              <a:buFont typeface="Wingdings" pitchFamily="2" charset="2"/>
              <a:buNone/>
            </a:pPr>
            <a:r>
              <a:rPr lang="en-US" sz="2700" b="1" dirty="0" smtClean="0"/>
              <a:t>1</a:t>
            </a:r>
            <a:r>
              <a:rPr lang="en-US" sz="2700" dirty="0" smtClean="0"/>
              <a:t>.	</a:t>
            </a:r>
            <a:r>
              <a:rPr lang="en-US" sz="2700" b="1" dirty="0" smtClean="0">
                <a:solidFill>
                  <a:srgbClr val="CC0000"/>
                </a:solidFill>
              </a:rPr>
              <a:t>Open-Market Operations (OMOs)</a:t>
            </a:r>
            <a:r>
              <a:rPr lang="en-US" sz="2700" dirty="0" smtClean="0"/>
              <a:t>:  the purchase and sale of U.S. government bonds by the Fed.</a:t>
            </a:r>
          </a:p>
        </p:txBody>
      </p:sp>
      <p:sp>
        <p:nvSpPr>
          <p:cNvPr id="971780" name="Rectangle 4"/>
          <p:cNvSpPr>
            <a:spLocks noChangeArrowheads="1"/>
          </p:cNvSpPr>
          <p:nvPr/>
        </p:nvSpPr>
        <p:spPr bwMode="auto">
          <a:xfrm>
            <a:off x="1066800" y="1947863"/>
            <a:ext cx="76200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ct val="105000"/>
              </a:lnSpc>
              <a:spcBef>
                <a:spcPct val="35000"/>
              </a:spcBef>
              <a:buClr>
                <a:srgbClr val="00B85C"/>
              </a:buClr>
              <a:buSzPct val="120000"/>
              <a:buFont typeface="Wingdings" pitchFamily="2" charset="2"/>
              <a:buChar char="§"/>
            </a:pPr>
            <a:r>
              <a:rPr lang="en-US" sz="2600" u="sng" dirty="0"/>
              <a:t>To increase money supply</a:t>
            </a:r>
            <a:r>
              <a:rPr lang="en-US" sz="2600" dirty="0"/>
              <a:t>, Fed buys </a:t>
            </a:r>
            <a:r>
              <a:rPr lang="en-US" sz="2600" dirty="0" err="1"/>
              <a:t>govt</a:t>
            </a:r>
            <a:r>
              <a:rPr lang="en-US" sz="2600" dirty="0"/>
              <a:t> bonds, paying with new dollars.  </a:t>
            </a:r>
          </a:p>
          <a:p>
            <a:pPr marL="285750" indent="-285750">
              <a:lnSpc>
                <a:spcPct val="105000"/>
              </a:lnSpc>
              <a:spcBef>
                <a:spcPct val="10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 dirty="0"/>
              <a:t>	…which are deposited in banks, increasing reserves</a:t>
            </a:r>
          </a:p>
          <a:p>
            <a:pPr marL="285750" indent="-285750">
              <a:lnSpc>
                <a:spcPct val="105000"/>
              </a:lnSpc>
              <a:spcBef>
                <a:spcPct val="10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 dirty="0"/>
              <a:t>	…which banks use to make loans, causing the money supply to expand.  </a:t>
            </a:r>
          </a:p>
          <a:p>
            <a:pPr marL="285750" indent="-285750">
              <a:lnSpc>
                <a:spcPct val="105000"/>
              </a:lnSpc>
              <a:spcBef>
                <a:spcPct val="35000"/>
              </a:spcBef>
              <a:buClr>
                <a:srgbClr val="00B85C"/>
              </a:buClr>
              <a:buSzPct val="120000"/>
              <a:buFont typeface="Wingdings" pitchFamily="2" charset="2"/>
              <a:buChar char="§"/>
            </a:pPr>
            <a:r>
              <a:rPr lang="en-US" sz="2600" u="sng" dirty="0"/>
              <a:t>To reduce money supply</a:t>
            </a:r>
            <a:r>
              <a:rPr lang="en-US" sz="2600" dirty="0"/>
              <a:t>, Fed sells </a:t>
            </a:r>
            <a:r>
              <a:rPr lang="en-US" sz="2600" dirty="0" err="1"/>
              <a:t>govt</a:t>
            </a:r>
            <a:r>
              <a:rPr lang="en-US" sz="2600" dirty="0"/>
              <a:t> bonds, taking dollars out of circulation, and the process works in reverse.</a:t>
            </a:r>
          </a:p>
        </p:txBody>
      </p:sp>
      <p:sp>
        <p:nvSpPr>
          <p:cNvPr id="50181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1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1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1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79" grpId="0" build="p" bldLvl="5"/>
      <p:bldP spid="97178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30188"/>
            <a:ext cx="8077200" cy="649287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The Fed’s 3 Tools of Monetary Control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09638"/>
            <a:ext cx="7543800" cy="1397000"/>
          </a:xfrm>
        </p:spPr>
        <p:txBody>
          <a:bodyPr/>
          <a:lstStyle/>
          <a:p>
            <a:pPr marL="403225" indent="-403225" eaLnBrk="1" hangingPunct="1">
              <a:buFont typeface="Wingdings" pitchFamily="2" charset="2"/>
              <a:buNone/>
            </a:pPr>
            <a:r>
              <a:rPr lang="en-US" sz="2700" b="1" dirty="0" smtClean="0"/>
              <a:t>2</a:t>
            </a:r>
            <a:r>
              <a:rPr lang="en-US" sz="2700" dirty="0" smtClean="0"/>
              <a:t>.	Reserve Requirements (RR).</a:t>
            </a:r>
            <a:br>
              <a:rPr lang="en-US" sz="2700" dirty="0" smtClean="0"/>
            </a:br>
            <a:r>
              <a:rPr lang="en-US" sz="2600" dirty="0" smtClean="0"/>
              <a:t>Affect how much money banks can create by making loans.     </a:t>
            </a:r>
          </a:p>
        </p:txBody>
      </p:sp>
      <p:sp>
        <p:nvSpPr>
          <p:cNvPr id="973828" name="Rectangle 4"/>
          <p:cNvSpPr>
            <a:spLocks noChangeArrowheads="1"/>
          </p:cNvSpPr>
          <p:nvPr/>
        </p:nvSpPr>
        <p:spPr bwMode="auto">
          <a:xfrm>
            <a:off x="1219200" y="2274888"/>
            <a:ext cx="76327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ct val="105000"/>
              </a:lnSpc>
              <a:spcBef>
                <a:spcPct val="50000"/>
              </a:spcBef>
              <a:buClr>
                <a:srgbClr val="00B85C"/>
              </a:buClr>
              <a:buSzPct val="120000"/>
              <a:buFont typeface="Wingdings" pitchFamily="2" charset="2"/>
              <a:buChar char="§"/>
            </a:pPr>
            <a:r>
              <a:rPr lang="en-US" sz="2600" u="sng" dirty="0"/>
              <a:t>To increase money supply</a:t>
            </a:r>
            <a:r>
              <a:rPr lang="en-US" sz="2600" dirty="0"/>
              <a:t>, Fed reduces RR. </a:t>
            </a:r>
          </a:p>
          <a:p>
            <a:pPr marL="285750" indent="-285750">
              <a:lnSpc>
                <a:spcPct val="105000"/>
              </a:lnSpc>
              <a:spcBef>
                <a:spcPct val="20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600" dirty="0"/>
              <a:t>	Banks make more loans from each dollar of reserves, which increases money multiplier and money supply.</a:t>
            </a:r>
          </a:p>
          <a:p>
            <a:pPr marL="285750" indent="-285750">
              <a:lnSpc>
                <a:spcPct val="105000"/>
              </a:lnSpc>
              <a:spcBef>
                <a:spcPct val="50000"/>
              </a:spcBef>
              <a:buClr>
                <a:srgbClr val="00B85C"/>
              </a:buClr>
              <a:buSzPct val="120000"/>
              <a:buFont typeface="Wingdings" pitchFamily="2" charset="2"/>
              <a:buChar char="§"/>
            </a:pPr>
            <a:r>
              <a:rPr lang="en-US" sz="2600" u="sng" dirty="0"/>
              <a:t>To reduce money supply</a:t>
            </a:r>
            <a:r>
              <a:rPr lang="en-US" sz="2600" dirty="0"/>
              <a:t>, Fed raises RR, </a:t>
            </a:r>
            <a:br>
              <a:rPr lang="en-US" sz="2600" dirty="0"/>
            </a:br>
            <a:r>
              <a:rPr lang="en-US" sz="2600" dirty="0"/>
              <a:t>and the process works in reverse.  </a:t>
            </a:r>
          </a:p>
          <a:p>
            <a:pPr marL="285750" indent="-285750">
              <a:lnSpc>
                <a:spcPct val="105000"/>
              </a:lnSpc>
              <a:spcBef>
                <a:spcPct val="50000"/>
              </a:spcBef>
              <a:buClr>
                <a:srgbClr val="00B85C"/>
              </a:buClr>
              <a:buSzPct val="120000"/>
              <a:buFont typeface="Wingdings" pitchFamily="2" charset="2"/>
              <a:buChar char="§"/>
            </a:pPr>
            <a:r>
              <a:rPr lang="en-US" sz="2600" dirty="0"/>
              <a:t>Fed rarely uses reserve requirements to control money supply:  Frequent changes would disrupt banking.</a:t>
            </a:r>
          </a:p>
        </p:txBody>
      </p:sp>
      <p:sp>
        <p:nvSpPr>
          <p:cNvPr id="51205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3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3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3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3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7" grpId="0" build="p" bldLvl="5"/>
      <p:bldP spid="97382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30188"/>
            <a:ext cx="8001000" cy="649287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The Fed’s 3 Tools of Monetary Control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09638"/>
            <a:ext cx="7696200" cy="1063625"/>
          </a:xfrm>
        </p:spPr>
        <p:txBody>
          <a:bodyPr/>
          <a:lstStyle/>
          <a:p>
            <a:pPr marL="403225" indent="-403225" eaLnBrk="1" hangingPunct="1">
              <a:buFont typeface="Wingdings" pitchFamily="2" charset="2"/>
              <a:buNone/>
            </a:pPr>
            <a:r>
              <a:rPr lang="en-US" sz="2700" b="1" dirty="0" smtClean="0"/>
              <a:t>3</a:t>
            </a:r>
            <a:r>
              <a:rPr lang="en-US" sz="2700" dirty="0" smtClean="0"/>
              <a:t>.	</a:t>
            </a:r>
            <a:r>
              <a:rPr lang="en-US" sz="2700" b="1" dirty="0" smtClean="0">
                <a:solidFill>
                  <a:srgbClr val="CC0000"/>
                </a:solidFill>
              </a:rPr>
              <a:t>The Discount Rate</a:t>
            </a:r>
            <a:r>
              <a:rPr lang="en-US" sz="2700" dirty="0" smtClean="0"/>
              <a:t>:  </a:t>
            </a:r>
            <a:br>
              <a:rPr lang="en-US" sz="2700" dirty="0" smtClean="0"/>
            </a:br>
            <a:r>
              <a:rPr lang="en-US" sz="2700" dirty="0" smtClean="0"/>
              <a:t>the interest rate on loans the Fed makes to banks</a:t>
            </a:r>
          </a:p>
        </p:txBody>
      </p:sp>
      <p:sp>
        <p:nvSpPr>
          <p:cNvPr id="975876" name="Rectangle 4"/>
          <p:cNvSpPr>
            <a:spLocks noChangeArrowheads="1"/>
          </p:cNvSpPr>
          <p:nvPr/>
        </p:nvSpPr>
        <p:spPr bwMode="auto">
          <a:xfrm>
            <a:off x="1066800" y="1960563"/>
            <a:ext cx="77851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ct val="105000"/>
              </a:lnSpc>
              <a:spcBef>
                <a:spcPct val="35000"/>
              </a:spcBef>
              <a:buClr>
                <a:srgbClr val="00B85C"/>
              </a:buClr>
              <a:buSzPct val="120000"/>
              <a:buFont typeface="Wingdings" pitchFamily="2" charset="2"/>
              <a:buChar char="§"/>
            </a:pPr>
            <a:r>
              <a:rPr lang="en-US" sz="2600" dirty="0"/>
              <a:t>When banks are running low on reserves, </a:t>
            </a:r>
            <a:br>
              <a:rPr lang="en-US" sz="2600" dirty="0"/>
            </a:br>
            <a:r>
              <a:rPr lang="en-US" sz="2600" dirty="0"/>
              <a:t>they may borrow reserves from the Fed. </a:t>
            </a:r>
          </a:p>
          <a:p>
            <a:pPr marL="285750" indent="-285750">
              <a:lnSpc>
                <a:spcPct val="105000"/>
              </a:lnSpc>
              <a:spcBef>
                <a:spcPct val="35000"/>
              </a:spcBef>
              <a:buClr>
                <a:srgbClr val="00B85C"/>
              </a:buClr>
              <a:buSzPct val="120000"/>
              <a:buFont typeface="Wingdings" pitchFamily="2" charset="2"/>
              <a:buChar char="§"/>
            </a:pPr>
            <a:r>
              <a:rPr lang="en-US" sz="2600" u="sng" dirty="0"/>
              <a:t>To increase money supply</a:t>
            </a:r>
            <a:r>
              <a:rPr lang="en-US" sz="2600" dirty="0"/>
              <a:t>, </a:t>
            </a:r>
            <a:br>
              <a:rPr lang="en-US" sz="2600" dirty="0"/>
            </a:br>
            <a:r>
              <a:rPr lang="en-US" sz="2600" dirty="0"/>
              <a:t>Fed can lower discount rate, which encourages </a:t>
            </a:r>
            <a:br>
              <a:rPr lang="en-US" sz="2600" dirty="0"/>
            </a:br>
            <a:r>
              <a:rPr lang="en-US" sz="2600" dirty="0"/>
              <a:t>banks to borrow more reserves from Fed. </a:t>
            </a:r>
          </a:p>
          <a:p>
            <a:pPr marL="285750" indent="-285750">
              <a:lnSpc>
                <a:spcPct val="105000"/>
              </a:lnSpc>
              <a:spcBef>
                <a:spcPct val="35000"/>
              </a:spcBef>
              <a:buClr>
                <a:srgbClr val="00B85C"/>
              </a:buClr>
              <a:buSzPct val="120000"/>
              <a:buFont typeface="Wingdings" pitchFamily="2" charset="2"/>
              <a:buChar char="§"/>
            </a:pPr>
            <a:r>
              <a:rPr lang="en-US" sz="2600" dirty="0"/>
              <a:t>Banks can then make more loans, which increases the money supply.  </a:t>
            </a:r>
          </a:p>
          <a:p>
            <a:pPr marL="285750" indent="-285750">
              <a:lnSpc>
                <a:spcPct val="105000"/>
              </a:lnSpc>
              <a:spcBef>
                <a:spcPct val="35000"/>
              </a:spcBef>
              <a:buClr>
                <a:srgbClr val="00B85C"/>
              </a:buClr>
              <a:buSzPct val="120000"/>
              <a:buFont typeface="Wingdings" pitchFamily="2" charset="2"/>
              <a:buChar char="§"/>
            </a:pPr>
            <a:r>
              <a:rPr lang="en-US" sz="2600" u="sng" dirty="0"/>
              <a:t>To reduce money supply</a:t>
            </a:r>
            <a:r>
              <a:rPr lang="en-US" sz="2600" dirty="0"/>
              <a:t>, Fed can raise discount rate. </a:t>
            </a:r>
          </a:p>
        </p:txBody>
      </p:sp>
      <p:sp>
        <p:nvSpPr>
          <p:cNvPr id="52229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5" grpId="0" build="p" bldLvl="5"/>
      <p:bldP spid="97587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</TotalTime>
  <Words>741</Words>
  <Application>Microsoft Office PowerPoint</Application>
  <PresentationFormat>On-screen Show (4:3)</PresentationFormat>
  <Paragraphs>67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Gill Sans MT</vt:lpstr>
      <vt:lpstr>Tahoma</vt:lpstr>
      <vt:lpstr>Verdana</vt:lpstr>
      <vt:lpstr>Wingdings</vt:lpstr>
      <vt:lpstr>Wingdings 2</vt:lpstr>
      <vt:lpstr>Solstice</vt:lpstr>
      <vt:lpstr>Fiscal and Monetary Policy</vt:lpstr>
      <vt:lpstr>Fiscal Policy</vt:lpstr>
      <vt:lpstr>Fiscal Policy</vt:lpstr>
      <vt:lpstr>Problems with Fiscal Policy</vt:lpstr>
      <vt:lpstr>The Federal Reserve and Monetary Policy</vt:lpstr>
      <vt:lpstr>The Federal Reserve and Monetary Policy</vt:lpstr>
      <vt:lpstr>The Fed’s 3 Tools of Monetary Control</vt:lpstr>
      <vt:lpstr>The Fed’s 3 Tools of Monetary Control</vt:lpstr>
      <vt:lpstr>The Fed’s 3 Tools of Monetary Control</vt:lpstr>
      <vt:lpstr>Effects of Monetary Policy</vt:lpstr>
      <vt:lpstr>Effects of Monetary Policy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and Monetary Policy</dc:title>
  <dc:creator>nkier</dc:creator>
  <cp:lastModifiedBy>bharrington1</cp:lastModifiedBy>
  <cp:revision>6</cp:revision>
  <dcterms:created xsi:type="dcterms:W3CDTF">2011-11-29T14:45:25Z</dcterms:created>
  <dcterms:modified xsi:type="dcterms:W3CDTF">2017-01-06T12:39:22Z</dcterms:modified>
</cp:coreProperties>
</file>