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75"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1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4B0E4-7A1D-5D44-8B81-83E53BD0BA9B}" type="datetimeFigureOut">
              <a:rPr lang="en-US" smtClean="0"/>
              <a:t>3/10/14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B0FA0-3C74-684D-A08F-C1688F0E415B}" type="slidenum">
              <a:rPr lang="en-US" smtClean="0"/>
              <a:t>‹#›</a:t>
            </a:fld>
            <a:endParaRPr lang="en-US"/>
          </a:p>
        </p:txBody>
      </p:sp>
    </p:spTree>
    <p:extLst>
      <p:ext uri="{BB962C8B-B14F-4D97-AF65-F5344CB8AC3E}">
        <p14:creationId xmlns:p14="http://schemas.microsoft.com/office/powerpoint/2010/main" val="1732351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29000"/>
          </a:xfrm>
          <a:ln/>
        </p:spPr>
      </p:sp>
      <p:sp>
        <p:nvSpPr>
          <p:cNvPr id="40963"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Dec of Ind video from America: Story of Us (4.00) via youtube.com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5069FC-D0C1-FF47-9551-02DBAE53A82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8174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069FC-D0C1-FF47-9551-02DBAE53A82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175159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069FC-D0C1-FF47-9551-02DBAE53A82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196669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069FC-D0C1-FF47-9551-02DBAE53A82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423075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069FC-D0C1-FF47-9551-02DBAE53A82A}"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348120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069FC-D0C1-FF47-9551-02DBAE53A82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361626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5069FC-D0C1-FF47-9551-02DBAE53A82A}" type="datetimeFigureOut">
              <a:rPr lang="en-US" smtClean="0"/>
              <a:t>3/10/14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146785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5069FC-D0C1-FF47-9551-02DBAE53A82A}" type="datetimeFigureOut">
              <a:rPr lang="en-US" smtClean="0"/>
              <a:t>3/10/14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50071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069FC-D0C1-FF47-9551-02DBAE53A82A}" type="datetimeFigureOut">
              <a:rPr lang="en-US" smtClean="0"/>
              <a:t>3/10/14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781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069FC-D0C1-FF47-9551-02DBAE53A82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368519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069FC-D0C1-FF47-9551-02DBAE53A82A}"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18AC-1E28-5349-A922-6DC114E53B9D}" type="slidenum">
              <a:rPr lang="en-US" smtClean="0"/>
              <a:t>‹#›</a:t>
            </a:fld>
            <a:endParaRPr lang="en-US"/>
          </a:p>
        </p:txBody>
      </p:sp>
    </p:spTree>
    <p:extLst>
      <p:ext uri="{BB962C8B-B14F-4D97-AF65-F5344CB8AC3E}">
        <p14:creationId xmlns:p14="http://schemas.microsoft.com/office/powerpoint/2010/main" val="610330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069FC-D0C1-FF47-9551-02DBAE53A82A}" type="datetimeFigureOut">
              <a:rPr lang="en-US" smtClean="0"/>
              <a:t>3/10/14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018AC-1E28-5349-A922-6DC114E53B9D}" type="slidenum">
              <a:rPr lang="en-US" smtClean="0"/>
              <a:t>‹#›</a:t>
            </a:fld>
            <a:endParaRPr lang="en-US"/>
          </a:p>
        </p:txBody>
      </p:sp>
    </p:spTree>
    <p:extLst>
      <p:ext uri="{BB962C8B-B14F-4D97-AF65-F5344CB8AC3E}">
        <p14:creationId xmlns:p14="http://schemas.microsoft.com/office/powerpoint/2010/main" val="363738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youtube.com/watch?feature=fvwp&amp;v=yb7MI8NQLoo&amp;NR=1" TargetMode="External"/><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hyperlink" Target="http://www.youtube.com/watch?v=A_56cZGRMx4&amp;feature=fvwrel" TargetMode="External"/><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hyperlink" Target="http://www.youtube.com/watch?v=HwWi0zdF7w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pn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jpeg"/><Relationship Id="rId18" Type="http://schemas.openxmlformats.org/officeDocument/2006/relationships/image" Target="../media/image16.jpeg"/><Relationship Id="rId19"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audio" Target="../media/audio1.bin"/><Relationship Id="rId3" Type="http://schemas.openxmlformats.org/officeDocument/2006/relationships/audio" Target="../media/audio2.bin"/><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eg"/><Relationship Id="rId10"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Declaration of Independence</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44172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49225" y="152400"/>
            <a:ext cx="6175375" cy="2185988"/>
          </a:xfrm>
          <a:prstGeom prst="rect">
            <a:avLst/>
          </a:prstGeom>
          <a:solidFill>
            <a:srgbClr val="99FF99"/>
          </a:solidFill>
          <a:ln w="12700">
            <a:solidFill>
              <a:schemeClr val="tx1"/>
            </a:solidFill>
            <a:miter lim="800000"/>
            <a:headEnd/>
            <a:tailEnd/>
          </a:ln>
        </p:spPr>
        <p:txBody>
          <a:bodyPr>
            <a:spAutoFit/>
          </a:bodyPr>
          <a:lstStyle/>
          <a:p>
            <a:pPr algn="ctr">
              <a:lnSpc>
                <a:spcPct val="85000"/>
              </a:lnSpc>
            </a:pPr>
            <a:r>
              <a:rPr lang="en-US" sz="3200">
                <a:latin typeface="Calibri" charset="0"/>
              </a:rPr>
              <a:t>By July 1776, enough Americans were </a:t>
            </a:r>
            <a:r>
              <a:rPr lang="ja-JP" altLang="en-US" sz="3200">
                <a:latin typeface="Calibri" charset="0"/>
              </a:rPr>
              <a:t>“</a:t>
            </a:r>
            <a:r>
              <a:rPr lang="en-US" sz="3200">
                <a:latin typeface="Calibri" charset="0"/>
              </a:rPr>
              <a:t>patriots</a:t>
            </a:r>
            <a:r>
              <a:rPr lang="ja-JP" altLang="en-US" sz="3200">
                <a:latin typeface="Calibri" charset="0"/>
              </a:rPr>
              <a:t>”</a:t>
            </a:r>
            <a:r>
              <a:rPr lang="en-US" sz="3200">
                <a:latin typeface="Calibri" charset="0"/>
              </a:rPr>
              <a:t> that members of </a:t>
            </a:r>
            <a:br>
              <a:rPr lang="en-US" sz="3200">
                <a:latin typeface="Calibri" charset="0"/>
              </a:rPr>
            </a:br>
            <a:r>
              <a:rPr lang="en-US" sz="3200">
                <a:latin typeface="Calibri" charset="0"/>
              </a:rPr>
              <a:t>the </a:t>
            </a:r>
            <a:r>
              <a:rPr lang="en-US" sz="3200" u="sng">
                <a:latin typeface="Calibri" charset="0"/>
              </a:rPr>
              <a:t>Second Continental Congress</a:t>
            </a:r>
            <a:r>
              <a:rPr lang="en-US" sz="3200">
                <a:latin typeface="Calibri" charset="0"/>
              </a:rPr>
              <a:t> </a:t>
            </a:r>
            <a:br>
              <a:rPr lang="en-US" sz="3200">
                <a:latin typeface="Calibri" charset="0"/>
              </a:rPr>
            </a:br>
            <a:r>
              <a:rPr lang="en-US" sz="3200">
                <a:latin typeface="Calibri" charset="0"/>
              </a:rPr>
              <a:t>formed a 5-man committee to </a:t>
            </a:r>
            <a:br>
              <a:rPr lang="en-US" sz="3200">
                <a:latin typeface="Calibri" charset="0"/>
              </a:rPr>
            </a:br>
            <a:r>
              <a:rPr lang="en-US" sz="3200">
                <a:latin typeface="Calibri" charset="0"/>
              </a:rPr>
              <a:t>draft a Declaration of Independence</a:t>
            </a:r>
            <a:endParaRPr lang="en-US" sz="3200"/>
          </a:p>
        </p:txBody>
      </p:sp>
      <p:sp>
        <p:nvSpPr>
          <p:cNvPr id="9219" name="Rectangle 3"/>
          <p:cNvSpPr>
            <a:spLocks noChangeArrowheads="1"/>
          </p:cNvSpPr>
          <p:nvPr/>
        </p:nvSpPr>
        <p:spPr bwMode="auto">
          <a:xfrm>
            <a:off x="6477000" y="141288"/>
            <a:ext cx="2438400" cy="2185987"/>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3200">
                <a:latin typeface="Calibri" charset="0"/>
              </a:rPr>
              <a:t>Thomas Jefferson of Virginia was the principal author</a:t>
            </a:r>
          </a:p>
        </p:txBody>
      </p:sp>
      <p:pic>
        <p:nvPicPr>
          <p:cNvPr id="9220" name="Picture 4" descr="http://www.terranovamd.com/images/dec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2470150"/>
            <a:ext cx="875506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6050" y="5821363"/>
            <a:ext cx="8766175" cy="930275"/>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3200">
                <a:latin typeface="Calibri" charset="0"/>
              </a:rPr>
              <a:t>It was based on the </a:t>
            </a:r>
            <a:r>
              <a:rPr lang="ja-JP" altLang="en-US" sz="3200">
                <a:latin typeface="Calibri" charset="0"/>
              </a:rPr>
              <a:t>“</a:t>
            </a:r>
            <a:r>
              <a:rPr lang="en-US" sz="3200">
                <a:latin typeface="Calibri" charset="0"/>
              </a:rPr>
              <a:t>enlightened</a:t>
            </a:r>
            <a:r>
              <a:rPr lang="ja-JP" altLang="en-US" sz="3200">
                <a:latin typeface="Calibri" charset="0"/>
              </a:rPr>
              <a:t>”</a:t>
            </a:r>
            <a:r>
              <a:rPr lang="en-US" sz="3200">
                <a:latin typeface="Calibri" charset="0"/>
              </a:rPr>
              <a:t> ideas of John Locke &amp; explained why the colonists were rebelling </a:t>
            </a:r>
          </a:p>
        </p:txBody>
      </p:sp>
      <p:sp>
        <p:nvSpPr>
          <p:cNvPr id="7" name="AutoShape 4"/>
          <p:cNvSpPr>
            <a:spLocks noChangeArrowheads="1"/>
          </p:cNvSpPr>
          <p:nvPr/>
        </p:nvSpPr>
        <p:spPr bwMode="auto">
          <a:xfrm>
            <a:off x="228600" y="2590800"/>
            <a:ext cx="3959225" cy="1295400"/>
          </a:xfrm>
          <a:prstGeom prst="wedgeRectCallout">
            <a:avLst>
              <a:gd name="adj1" fmla="val 67287"/>
              <a:gd name="adj2" fmla="val 203009"/>
            </a:avLst>
          </a:prstGeom>
          <a:solidFill>
            <a:srgbClr val="FFCC99"/>
          </a:solidFill>
          <a:ln w="12700">
            <a:solidFill>
              <a:schemeClr val="tx1"/>
            </a:solidFill>
            <a:miter lim="800000"/>
            <a:headEnd/>
            <a:tailEnd/>
          </a:ln>
        </p:spPr>
        <p:txBody>
          <a:bodyPr/>
          <a:lstStyle/>
          <a:p>
            <a:pPr algn="ctr" eaLnBrk="0" hangingPunct="0">
              <a:lnSpc>
                <a:spcPct val="85000"/>
              </a:lnSpc>
            </a:pPr>
            <a:r>
              <a:rPr lang="en-US" sz="3200">
                <a:latin typeface="Calibri" charset="0"/>
              </a:rPr>
              <a:t>All men are born with </a:t>
            </a:r>
            <a:r>
              <a:rPr lang="ja-JP" altLang="en-US" sz="3200">
                <a:latin typeface="Calibri" charset="0"/>
              </a:rPr>
              <a:t>“</a:t>
            </a:r>
            <a:r>
              <a:rPr lang="en-US" sz="3200">
                <a:latin typeface="Calibri" charset="0"/>
              </a:rPr>
              <a:t>natural rights</a:t>
            </a:r>
            <a:r>
              <a:rPr lang="ja-JP" altLang="en-US" sz="3200">
                <a:latin typeface="Calibri" charset="0"/>
              </a:rPr>
              <a:t>”</a:t>
            </a:r>
            <a:r>
              <a:rPr lang="en-US" sz="3200">
                <a:latin typeface="Calibri" charset="0"/>
              </a:rPr>
              <a:t> of life, liberty, &amp; property </a:t>
            </a:r>
          </a:p>
        </p:txBody>
      </p:sp>
      <p:sp>
        <p:nvSpPr>
          <p:cNvPr id="8" name="AutoShape 5"/>
          <p:cNvSpPr>
            <a:spLocks noChangeArrowheads="1"/>
          </p:cNvSpPr>
          <p:nvPr/>
        </p:nvSpPr>
        <p:spPr bwMode="auto">
          <a:xfrm>
            <a:off x="4343400" y="2590800"/>
            <a:ext cx="4419600" cy="1676400"/>
          </a:xfrm>
          <a:prstGeom prst="wedgeRectCallout">
            <a:avLst>
              <a:gd name="adj1" fmla="val -34250"/>
              <a:gd name="adj2" fmla="val 145755"/>
            </a:avLst>
          </a:prstGeom>
          <a:solidFill>
            <a:srgbClr val="FFCCFF"/>
          </a:solidFill>
          <a:ln w="12700">
            <a:solidFill>
              <a:schemeClr val="tx1"/>
            </a:solidFill>
            <a:miter lim="800000"/>
            <a:headEnd/>
            <a:tailEnd/>
          </a:ln>
        </p:spPr>
        <p:txBody>
          <a:bodyPr/>
          <a:lstStyle/>
          <a:p>
            <a:pPr algn="ctr" eaLnBrk="0" hangingPunct="0">
              <a:lnSpc>
                <a:spcPct val="85000"/>
              </a:lnSpc>
            </a:pPr>
            <a:r>
              <a:rPr lang="en-US" sz="3200">
                <a:latin typeface="Calibri" charset="0"/>
              </a:rPr>
              <a:t>Citizens can break their social contract with their gov</a:t>
            </a:r>
            <a:r>
              <a:rPr lang="ja-JP" altLang="en-US" sz="3200">
                <a:latin typeface="Calibri" charset="0"/>
              </a:rPr>
              <a:t>’</a:t>
            </a:r>
            <a:r>
              <a:rPr lang="en-US" sz="3200">
                <a:latin typeface="Calibri" charset="0"/>
              </a:rPr>
              <a:t>t when their gov</a:t>
            </a:r>
            <a:r>
              <a:rPr lang="ja-JP" altLang="en-US" sz="3200">
                <a:latin typeface="Calibri" charset="0"/>
              </a:rPr>
              <a:t>’</a:t>
            </a:r>
            <a:r>
              <a:rPr lang="en-US" sz="3200">
                <a:latin typeface="Calibri" charset="0"/>
              </a:rPr>
              <a:t>t becomes tyrannical </a:t>
            </a:r>
          </a:p>
        </p:txBody>
      </p:sp>
    </p:spTree>
    <p:extLst>
      <p:ext uri="{BB962C8B-B14F-4D97-AF65-F5344CB8AC3E}">
        <p14:creationId xmlns:p14="http://schemas.microsoft.com/office/powerpoint/2010/main" val="4078916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c56.edublogs.org/files/2009/03/dec-of-ind-word-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5"/>
          <p:cNvSpPr>
            <a:spLocks noChangeArrowheads="1"/>
          </p:cNvSpPr>
          <p:nvPr/>
        </p:nvSpPr>
        <p:spPr bwMode="auto">
          <a:xfrm>
            <a:off x="76200" y="76200"/>
            <a:ext cx="8991600" cy="1371600"/>
          </a:xfrm>
          <a:prstGeom prst="wedgeRectCallout">
            <a:avLst>
              <a:gd name="adj1" fmla="val 7069"/>
              <a:gd name="adj2" fmla="val 24398"/>
            </a:avLst>
          </a:prstGeom>
          <a:solidFill>
            <a:srgbClr val="CCFFCC"/>
          </a:solidFill>
          <a:ln w="38100">
            <a:solidFill>
              <a:schemeClr val="tx1"/>
            </a:solidFill>
            <a:miter lim="800000"/>
            <a:headEnd/>
            <a:tailEnd/>
          </a:ln>
        </p:spPr>
        <p:txBody>
          <a:bodyPr/>
          <a:lstStyle/>
          <a:p>
            <a:pPr algn="ctr" eaLnBrk="0" hangingPunct="0">
              <a:lnSpc>
                <a:spcPct val="85000"/>
              </a:lnSpc>
            </a:pPr>
            <a:r>
              <a:rPr lang="en-US" sz="3400" i="1" u="sng">
                <a:latin typeface="Calibri" charset="0"/>
              </a:rPr>
              <a:t>Quick Class Discussion</a:t>
            </a:r>
            <a:r>
              <a:rPr lang="en-US" sz="3400">
                <a:latin typeface="Calibri" charset="0"/>
              </a:rPr>
              <a:t>: Based on this word cloud, hypothesize </a:t>
            </a:r>
            <a:r>
              <a:rPr lang="en-US" sz="3400" u="sng">
                <a:latin typeface="Calibri" charset="0"/>
              </a:rPr>
              <a:t>THREE</a:t>
            </a:r>
            <a:r>
              <a:rPr lang="en-US" sz="3400">
                <a:latin typeface="Calibri" charset="0"/>
              </a:rPr>
              <a:t> major themes present in the Declaration of Independence? </a:t>
            </a:r>
          </a:p>
        </p:txBody>
      </p:sp>
    </p:spTree>
    <p:extLst>
      <p:ext uri="{BB962C8B-B14F-4D97-AF65-F5344CB8AC3E}">
        <p14:creationId xmlns:p14="http://schemas.microsoft.com/office/powerpoint/2010/main" val="28638982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claration of Independence-1"/>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838200"/>
            <a:ext cx="4549775" cy="5638800"/>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3" descr="declarat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495800" y="915988"/>
            <a:ext cx="4648200" cy="444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4"/>
          <p:cNvSpPr>
            <a:spLocks noGrp="1" noChangeArrowheads="1"/>
          </p:cNvSpPr>
          <p:nvPr>
            <p:ph type="title"/>
          </p:nvPr>
        </p:nvSpPr>
        <p:spPr>
          <a:xfrm>
            <a:off x="0" y="0"/>
            <a:ext cx="9144000" cy="762000"/>
          </a:xfrm>
        </p:spPr>
        <p:txBody>
          <a:bodyPr/>
          <a:lstStyle/>
          <a:p>
            <a:r>
              <a:rPr lang="en-US" sz="4000" dirty="0">
                <a:solidFill>
                  <a:schemeClr val="tx1"/>
                </a:solidFill>
                <a:latin typeface="Calibri" charset="0"/>
                <a:cs typeface="Calibri" charset="0"/>
                <a:hlinkClick r:id="rId4"/>
              </a:rPr>
              <a:t>Declaration of Independence</a:t>
            </a:r>
            <a:r>
              <a:rPr lang="en-US" sz="4000" dirty="0">
                <a:solidFill>
                  <a:schemeClr val="tx1"/>
                </a:solidFill>
                <a:latin typeface="Calibri" charset="0"/>
                <a:cs typeface="Calibri" charset="0"/>
              </a:rPr>
              <a:t> (</a:t>
            </a:r>
            <a:r>
              <a:rPr lang="en-US" sz="4000" u="sng" dirty="0">
                <a:solidFill>
                  <a:schemeClr val="tx1"/>
                </a:solidFill>
                <a:latin typeface="Calibri" charset="0"/>
                <a:cs typeface="Calibri" charset="0"/>
              </a:rPr>
              <a:t>July 4, 1776</a:t>
            </a:r>
            <a:r>
              <a:rPr lang="en-US" sz="4000" dirty="0">
                <a:solidFill>
                  <a:schemeClr val="tx1"/>
                </a:solidFill>
                <a:latin typeface="Calibri" charset="0"/>
                <a:cs typeface="Calibri" charset="0"/>
              </a:rPr>
              <a:t>)</a:t>
            </a:r>
          </a:p>
        </p:txBody>
      </p:sp>
      <p:sp>
        <p:nvSpPr>
          <p:cNvPr id="276485" name="Text Box 5"/>
          <p:cNvSpPr txBox="1">
            <a:spLocks noChangeArrowheads="1"/>
          </p:cNvSpPr>
          <p:nvPr/>
        </p:nvSpPr>
        <p:spPr bwMode="auto">
          <a:xfrm>
            <a:off x="4572000" y="5375275"/>
            <a:ext cx="4572000" cy="1422400"/>
          </a:xfrm>
          <a:prstGeom prst="rect">
            <a:avLst/>
          </a:prstGeom>
          <a:noFill/>
          <a:ln w="12700">
            <a:noFill/>
            <a:miter lim="800000"/>
            <a:headEnd/>
            <a:tailEnd/>
          </a:ln>
          <a:effectLst/>
        </p:spPr>
        <p:txBody>
          <a:bodyPr>
            <a:spAutoFit/>
          </a:bodyPr>
          <a:lstStyle/>
          <a:p>
            <a:pPr algn="ctr">
              <a:lnSpc>
                <a:spcPct val="90000"/>
              </a:lnSpc>
              <a:spcBef>
                <a:spcPct val="50000"/>
              </a:spcBef>
              <a:defRPr/>
            </a:pPr>
            <a:r>
              <a:rPr lang="en-US" sz="2400" dirty="0">
                <a:latin typeface="Calibri" pitchFamily="34" charset="0"/>
                <a:ea typeface="+mn-ea"/>
                <a:cs typeface="Calibri" pitchFamily="34" charset="0"/>
              </a:rPr>
              <a:t>Committee to draft the Declaration: </a:t>
            </a:r>
            <a:r>
              <a:rPr lang="en-US" sz="2400" i="1" u="sng" dirty="0">
                <a:effectLst>
                  <a:outerShdw blurRad="38100" dist="38100" dir="2700000" algn="tl">
                    <a:srgbClr val="FFFFFF"/>
                  </a:outerShdw>
                </a:effectLst>
                <a:latin typeface="Calibri" pitchFamily="34" charset="0"/>
                <a:ea typeface="+mn-ea"/>
                <a:cs typeface="Calibri" pitchFamily="34" charset="0"/>
              </a:rPr>
              <a:t>Thomas Jefferson</a:t>
            </a:r>
            <a:r>
              <a:rPr lang="en-US" sz="2400" dirty="0">
                <a:latin typeface="Calibri" pitchFamily="34" charset="0"/>
                <a:ea typeface="+mn-ea"/>
                <a:cs typeface="Calibri" pitchFamily="34" charset="0"/>
              </a:rPr>
              <a:t>,  Ben Franklin, John Adams, Robert Livingston,  &amp; Roger Sherman</a:t>
            </a:r>
          </a:p>
        </p:txBody>
      </p:sp>
    </p:spTree>
    <p:extLst>
      <p:ext uri="{BB962C8B-B14F-4D97-AF65-F5344CB8AC3E}">
        <p14:creationId xmlns:p14="http://schemas.microsoft.com/office/powerpoint/2010/main" val="34009920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Two Treatises on Government </a:t>
            </a:r>
            <a:br>
              <a:rPr lang="en-US" dirty="0" smtClean="0"/>
            </a:br>
            <a:r>
              <a:rPr lang="en-US" dirty="0" smtClean="0"/>
              <a:t>John Locke</a:t>
            </a:r>
            <a:endParaRPr lang="en-US" dirty="0"/>
          </a:p>
        </p:txBody>
      </p:sp>
      <p:sp>
        <p:nvSpPr>
          <p:cNvPr id="4" name="Content Placeholder 3"/>
          <p:cNvSpPr>
            <a:spLocks noGrp="1"/>
          </p:cNvSpPr>
          <p:nvPr>
            <p:ph idx="1"/>
          </p:nvPr>
        </p:nvSpPr>
        <p:spPr/>
        <p:txBody>
          <a:bodyPr/>
          <a:lstStyle/>
          <a:p>
            <a:pPr lvl="0"/>
            <a:r>
              <a:rPr lang="en-US" dirty="0"/>
              <a:t>What is a way by which governments are dissolved?</a:t>
            </a:r>
          </a:p>
          <a:p>
            <a:pPr lvl="0"/>
            <a:r>
              <a:rPr lang="en-US" dirty="0"/>
              <a:t>Why do men enter into society?</a:t>
            </a:r>
          </a:p>
          <a:p>
            <a:pPr lvl="0"/>
            <a:r>
              <a:rPr lang="en-US" dirty="0"/>
              <a:t>When are the people released from obedience to the government?</a:t>
            </a:r>
          </a:p>
          <a:p>
            <a:pPr lvl="0"/>
            <a:r>
              <a:rPr lang="en-US" dirty="0"/>
              <a:t>Why does the “supreme executor” have a double responsibility?</a:t>
            </a:r>
          </a:p>
          <a:p>
            <a:endParaRPr lang="en-US" dirty="0"/>
          </a:p>
        </p:txBody>
      </p:sp>
    </p:spTree>
    <p:extLst>
      <p:ext uri="{BB962C8B-B14F-4D97-AF65-F5344CB8AC3E}">
        <p14:creationId xmlns:p14="http://schemas.microsoft.com/office/powerpoint/2010/main" val="39066794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0"/>
          </a:xfrm>
        </p:spPr>
        <p:txBody>
          <a:bodyPr/>
          <a:lstStyle/>
          <a:p>
            <a:pPr>
              <a:lnSpc>
                <a:spcPct val="90000"/>
              </a:lnSpc>
            </a:pPr>
            <a:r>
              <a:rPr lang="en-US" sz="4800">
                <a:solidFill>
                  <a:srgbClr val="C00000"/>
                </a:solidFill>
                <a:latin typeface="Calibri" charset="0"/>
                <a:cs typeface="Calibri" charset="0"/>
              </a:rPr>
              <a:t>Examining Excerpts from the </a:t>
            </a:r>
            <a:r>
              <a:rPr lang="en-US" sz="4800" i="1">
                <a:solidFill>
                  <a:srgbClr val="C00000"/>
                </a:solidFill>
                <a:latin typeface="Calibri" charset="0"/>
                <a:cs typeface="Calibri" charset="0"/>
              </a:rPr>
              <a:t>Declaration of Independence:</a:t>
            </a:r>
            <a:br>
              <a:rPr lang="en-US" sz="4800" i="1">
                <a:solidFill>
                  <a:srgbClr val="C00000"/>
                </a:solidFill>
                <a:latin typeface="Calibri" charset="0"/>
                <a:cs typeface="Calibri" charset="0"/>
              </a:rPr>
            </a:br>
            <a:r>
              <a:rPr lang="en-US" sz="4800">
                <a:solidFill>
                  <a:srgbClr val="0000CC"/>
                </a:solidFill>
                <a:latin typeface="Calibri" charset="0"/>
                <a:cs typeface="Calibri" charset="0"/>
              </a:rPr>
              <a:t>Read each passed of the </a:t>
            </a:r>
            <a:br>
              <a:rPr lang="en-US" sz="4800">
                <a:solidFill>
                  <a:srgbClr val="0000CC"/>
                </a:solidFill>
                <a:latin typeface="Calibri" charset="0"/>
                <a:cs typeface="Calibri" charset="0"/>
              </a:rPr>
            </a:br>
            <a:r>
              <a:rPr lang="en-US" sz="4800">
                <a:solidFill>
                  <a:srgbClr val="0000CC"/>
                </a:solidFill>
                <a:latin typeface="Calibri" charset="0"/>
                <a:cs typeface="Calibri" charset="0"/>
              </a:rPr>
              <a:t>Declaration of Independence. Working with a partner, summarize the main idea and write it in your own words in the chart  </a:t>
            </a:r>
          </a:p>
        </p:txBody>
      </p:sp>
    </p:spTree>
    <p:extLst>
      <p:ext uri="{BB962C8B-B14F-4D97-AF65-F5344CB8AC3E}">
        <p14:creationId xmlns:p14="http://schemas.microsoft.com/office/powerpoint/2010/main" val="42773451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685800"/>
          </a:xfrm>
        </p:spPr>
        <p:txBody>
          <a:bodyPr>
            <a:normAutofit fontScale="90000"/>
          </a:bodyPr>
          <a:lstStyle/>
          <a:p>
            <a:r>
              <a:rPr lang="en-US" sz="4000">
                <a:solidFill>
                  <a:srgbClr val="C00000"/>
                </a:solidFill>
                <a:latin typeface="Calibri" charset="0"/>
                <a:cs typeface="Calibri" charset="0"/>
              </a:rPr>
              <a:t>Decoding the Declaration of Independence</a:t>
            </a:r>
          </a:p>
        </p:txBody>
      </p:sp>
      <p:sp>
        <p:nvSpPr>
          <p:cNvPr id="3" name="Content Placeholder 2"/>
          <p:cNvSpPr>
            <a:spLocks noGrp="1"/>
          </p:cNvSpPr>
          <p:nvPr>
            <p:ph idx="1"/>
          </p:nvPr>
        </p:nvSpPr>
        <p:spPr>
          <a:xfrm>
            <a:off x="0" y="685800"/>
            <a:ext cx="9144000" cy="6172200"/>
          </a:xfrm>
        </p:spPr>
        <p:txBody>
          <a:bodyPr>
            <a:normAutofit lnSpcReduction="10000"/>
          </a:bodyPr>
          <a:lstStyle/>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We should explain why we are declaring independence </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All people have natural rights </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Government power comes from the people </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If a gov</a:t>
            </a:r>
            <a:r>
              <a:rPr lang="ja-JP" altLang="en-US" sz="3200">
                <a:latin typeface="Calibri" charset="0"/>
                <a:cs typeface="Calibri" charset="0"/>
              </a:rPr>
              <a:t>’</a:t>
            </a:r>
            <a:r>
              <a:rPr lang="en-US" sz="3200">
                <a:latin typeface="Calibri" charset="0"/>
                <a:cs typeface="Calibri" charset="0"/>
              </a:rPr>
              <a:t>t cannot protect people, then the people should create a new gov</a:t>
            </a:r>
            <a:r>
              <a:rPr lang="ja-JP" altLang="en-US" sz="3200">
                <a:latin typeface="Calibri" charset="0"/>
                <a:cs typeface="Calibri" charset="0"/>
              </a:rPr>
              <a:t>’</a:t>
            </a:r>
            <a:r>
              <a:rPr lang="en-US" sz="3200">
                <a:latin typeface="Calibri" charset="0"/>
                <a:cs typeface="Calibri" charset="0"/>
              </a:rPr>
              <a:t>t that can</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King George III has abused his power </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These are the reasons we believe that the king has abused his powers</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We have explained to the king why we are unhappy but he has ignored us and hurt us</a:t>
            </a:r>
          </a:p>
          <a:p>
            <a:pPr marL="457200" indent="-457200">
              <a:lnSpc>
                <a:spcPct val="80000"/>
              </a:lnSpc>
              <a:spcBef>
                <a:spcPts val="600"/>
              </a:spcBef>
              <a:spcAft>
                <a:spcPts val="600"/>
              </a:spcAft>
              <a:buFont typeface="Times New Roman" charset="0"/>
              <a:buAutoNum type="arabicPeriod"/>
            </a:pPr>
            <a:r>
              <a:rPr lang="en-US" sz="3200">
                <a:latin typeface="Calibri" charset="0"/>
                <a:cs typeface="Calibri" charset="0"/>
              </a:rPr>
              <a:t>Because of the king</a:t>
            </a:r>
            <a:r>
              <a:rPr lang="ja-JP" altLang="en-US" sz="3200">
                <a:latin typeface="Calibri" charset="0"/>
                <a:cs typeface="Calibri" charset="0"/>
              </a:rPr>
              <a:t>’</a:t>
            </a:r>
            <a:r>
              <a:rPr lang="en-US" sz="3200">
                <a:latin typeface="Calibri" charset="0"/>
                <a:cs typeface="Calibri" charset="0"/>
              </a:rPr>
              <a:t>s abusive actions, we are declaring our independence as a new nation</a:t>
            </a:r>
          </a:p>
        </p:txBody>
      </p:sp>
    </p:spTree>
    <p:extLst>
      <p:ext uri="{BB962C8B-B14F-4D97-AF65-F5344CB8AC3E}">
        <p14:creationId xmlns:p14="http://schemas.microsoft.com/office/powerpoint/2010/main" val="138471054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8"/>
          <p:cNvSpPr>
            <a:spLocks noGrp="1" noChangeArrowheads="1"/>
          </p:cNvSpPr>
          <p:nvPr>
            <p:ph type="title"/>
          </p:nvPr>
        </p:nvSpPr>
        <p:spPr>
          <a:xfrm>
            <a:off x="0" y="0"/>
            <a:ext cx="9144000" cy="914400"/>
          </a:xfrm>
        </p:spPr>
        <p:txBody>
          <a:bodyPr>
            <a:normAutofit fontScale="90000"/>
          </a:bodyPr>
          <a:lstStyle/>
          <a:p>
            <a:pPr>
              <a:lnSpc>
                <a:spcPct val="85000"/>
              </a:lnSpc>
            </a:pPr>
            <a:r>
              <a:rPr lang="en-US" sz="3600" i="1" u="sng">
                <a:solidFill>
                  <a:schemeClr val="tx1"/>
                </a:solidFill>
                <a:latin typeface="Calibri" charset="0"/>
                <a:cs typeface="Calibri" charset="0"/>
              </a:rPr>
              <a:t>The</a:t>
            </a:r>
            <a:r>
              <a:rPr lang="en-US" sz="3600" u="sng">
                <a:solidFill>
                  <a:schemeClr val="tx1"/>
                </a:solidFill>
                <a:latin typeface="Calibri" charset="0"/>
                <a:cs typeface="Calibri" charset="0"/>
              </a:rPr>
              <a:t> </a:t>
            </a:r>
            <a:r>
              <a:rPr lang="en-US" sz="3600" i="1" u="sng">
                <a:solidFill>
                  <a:schemeClr val="tx1"/>
                </a:solidFill>
                <a:latin typeface="Calibri" charset="0"/>
                <a:cs typeface="Calibri" charset="0"/>
              </a:rPr>
              <a:t>Declaration of Independence</a:t>
            </a:r>
            <a:r>
              <a:rPr lang="en-US" sz="3600">
                <a:solidFill>
                  <a:schemeClr val="tx1"/>
                </a:solidFill>
                <a:latin typeface="Calibri" charset="0"/>
                <a:cs typeface="Calibri" charset="0"/>
              </a:rPr>
              <a:t> </a:t>
            </a:r>
            <a:br>
              <a:rPr lang="en-US" sz="3600">
                <a:solidFill>
                  <a:schemeClr val="tx1"/>
                </a:solidFill>
                <a:latin typeface="Calibri" charset="0"/>
                <a:cs typeface="Calibri" charset="0"/>
              </a:rPr>
            </a:br>
            <a:r>
              <a:rPr lang="en-US" sz="3600">
                <a:solidFill>
                  <a:schemeClr val="tx1"/>
                </a:solidFill>
                <a:latin typeface="Calibri" charset="0"/>
                <a:cs typeface="Calibri" charset="0"/>
              </a:rPr>
              <a:t>&amp; Influences from the Enlightenment</a:t>
            </a:r>
          </a:p>
        </p:txBody>
      </p:sp>
      <p:pic>
        <p:nvPicPr>
          <p:cNvPr id="2785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1439863"/>
            <a:ext cx="91440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8538" name="Picture 10"/>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5105400" y="3352800"/>
            <a:ext cx="4038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853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 y="946150"/>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8540" name="Picture 12"/>
          <p:cNvPicPr>
            <a:picLocks noChangeAspect="1" noChangeArrowheads="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2133600" y="137160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Rectangle 1"/>
          <p:cNvSpPr>
            <a:spLocks noChangeArrowheads="1"/>
          </p:cNvSpPr>
          <p:nvPr/>
        </p:nvSpPr>
        <p:spPr bwMode="auto">
          <a:xfrm>
            <a:off x="3282950" y="6310313"/>
            <a:ext cx="58689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5000"/>
              </a:lnSpc>
              <a:spcAft>
                <a:spcPts val="600"/>
              </a:spcAft>
            </a:pPr>
            <a:r>
              <a:rPr lang="en-US" sz="3200">
                <a:latin typeface="Calibri" charset="0"/>
                <a:cs typeface="Calibri" charset="0"/>
                <a:hlinkClick r:id="rId9"/>
              </a:rPr>
              <a:t>Too Late to Apologize Video (3.22)</a:t>
            </a:r>
            <a:endParaRPr lang="en-US" sz="3200">
              <a:solidFill>
                <a:srgbClr val="006600"/>
              </a:solidFill>
              <a:latin typeface="Calibri" charset="0"/>
              <a:cs typeface="Calibri" charset="0"/>
            </a:endParaRPr>
          </a:p>
        </p:txBody>
      </p:sp>
    </p:spTree>
    <p:custDataLst>
      <p:tags r:id="rId1"/>
    </p:custDataLst>
    <p:extLst>
      <p:ext uri="{BB962C8B-B14F-4D97-AF65-F5344CB8AC3E}">
        <p14:creationId xmlns:p14="http://schemas.microsoft.com/office/powerpoint/2010/main" val="15663681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8537"/>
                                        </p:tgtEl>
                                        <p:attrNameLst>
                                          <p:attrName>style.visibility</p:attrName>
                                        </p:attrNameLst>
                                      </p:cBhvr>
                                      <p:to>
                                        <p:strVal val="visible"/>
                                      </p:to>
                                    </p:set>
                                    <p:anim calcmode="lin" valueType="num">
                                      <p:cBhvr>
                                        <p:cTn id="7" dur="1000" fill="hold"/>
                                        <p:tgtEl>
                                          <p:spTgt spid="278537"/>
                                        </p:tgtEl>
                                        <p:attrNameLst>
                                          <p:attrName>ppt_w</p:attrName>
                                        </p:attrNameLst>
                                      </p:cBhvr>
                                      <p:tavLst>
                                        <p:tav tm="0">
                                          <p:val>
                                            <p:fltVal val="0"/>
                                          </p:val>
                                        </p:tav>
                                        <p:tav tm="100000">
                                          <p:val>
                                            <p:strVal val="#ppt_w"/>
                                          </p:val>
                                        </p:tav>
                                      </p:tavLst>
                                    </p:anim>
                                    <p:anim calcmode="lin" valueType="num">
                                      <p:cBhvr>
                                        <p:cTn id="8" dur="1000" fill="hold"/>
                                        <p:tgtEl>
                                          <p:spTgt spid="278537"/>
                                        </p:tgtEl>
                                        <p:attrNameLst>
                                          <p:attrName>ppt_h</p:attrName>
                                        </p:attrNameLst>
                                      </p:cBhvr>
                                      <p:tavLst>
                                        <p:tav tm="0">
                                          <p:val>
                                            <p:fltVal val="0"/>
                                          </p:val>
                                        </p:tav>
                                        <p:tav tm="100000">
                                          <p:val>
                                            <p:strVal val="#ppt_h"/>
                                          </p:val>
                                        </p:tav>
                                      </p:tavLst>
                                    </p:anim>
                                    <p:animEffect transition="in" filter="fade">
                                      <p:cBhvr>
                                        <p:cTn id="9" dur="1000"/>
                                        <p:tgtEl>
                                          <p:spTgt spid="278537"/>
                                        </p:tgtEl>
                                      </p:cBhvr>
                                    </p:animEffect>
                                  </p:childTnLst>
                                </p:cTn>
                              </p:par>
                              <p:par>
                                <p:cTn id="10" presetID="53" presetClass="entr" presetSubtype="0" fill="hold" nodeType="withEffect">
                                  <p:stCondLst>
                                    <p:cond delay="0"/>
                                  </p:stCondLst>
                                  <p:childTnLst>
                                    <p:set>
                                      <p:cBhvr>
                                        <p:cTn id="11" dur="1" fill="hold">
                                          <p:stCondLst>
                                            <p:cond delay="0"/>
                                          </p:stCondLst>
                                        </p:cTn>
                                        <p:tgtEl>
                                          <p:spTgt spid="278538"/>
                                        </p:tgtEl>
                                        <p:attrNameLst>
                                          <p:attrName>style.visibility</p:attrName>
                                        </p:attrNameLst>
                                      </p:cBhvr>
                                      <p:to>
                                        <p:strVal val="visible"/>
                                      </p:to>
                                    </p:set>
                                    <p:anim calcmode="lin" valueType="num">
                                      <p:cBhvr>
                                        <p:cTn id="12" dur="1000" fill="hold"/>
                                        <p:tgtEl>
                                          <p:spTgt spid="278538"/>
                                        </p:tgtEl>
                                        <p:attrNameLst>
                                          <p:attrName>ppt_w</p:attrName>
                                        </p:attrNameLst>
                                      </p:cBhvr>
                                      <p:tavLst>
                                        <p:tav tm="0">
                                          <p:val>
                                            <p:fltVal val="0"/>
                                          </p:val>
                                        </p:tav>
                                        <p:tav tm="100000">
                                          <p:val>
                                            <p:strVal val="#ppt_w"/>
                                          </p:val>
                                        </p:tav>
                                      </p:tavLst>
                                    </p:anim>
                                    <p:anim calcmode="lin" valueType="num">
                                      <p:cBhvr>
                                        <p:cTn id="13" dur="1000" fill="hold"/>
                                        <p:tgtEl>
                                          <p:spTgt spid="278538"/>
                                        </p:tgtEl>
                                        <p:attrNameLst>
                                          <p:attrName>ppt_h</p:attrName>
                                        </p:attrNameLst>
                                      </p:cBhvr>
                                      <p:tavLst>
                                        <p:tav tm="0">
                                          <p:val>
                                            <p:fltVal val="0"/>
                                          </p:val>
                                        </p:tav>
                                        <p:tav tm="100000">
                                          <p:val>
                                            <p:strVal val="#ppt_h"/>
                                          </p:val>
                                        </p:tav>
                                      </p:tavLst>
                                    </p:anim>
                                    <p:animEffect transition="in" filter="fade">
                                      <p:cBhvr>
                                        <p:cTn id="14" dur="1000"/>
                                        <p:tgtEl>
                                          <p:spTgt spid="2785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1000"/>
                                        <p:tgtEl>
                                          <p:spTgt spid="278537"/>
                                        </p:tgtEl>
                                        <p:attrNameLst>
                                          <p:attrName>ppt_w</p:attrName>
                                        </p:attrNameLst>
                                      </p:cBhvr>
                                      <p:tavLst>
                                        <p:tav tm="0">
                                          <p:val>
                                            <p:strVal val="ppt_w"/>
                                          </p:val>
                                        </p:tav>
                                        <p:tav tm="100000">
                                          <p:val>
                                            <p:fltVal val="0"/>
                                          </p:val>
                                        </p:tav>
                                      </p:tavLst>
                                    </p:anim>
                                    <p:anim calcmode="lin" valueType="num">
                                      <p:cBhvr>
                                        <p:cTn id="19" dur="1000"/>
                                        <p:tgtEl>
                                          <p:spTgt spid="278537"/>
                                        </p:tgtEl>
                                        <p:attrNameLst>
                                          <p:attrName>ppt_h</p:attrName>
                                        </p:attrNameLst>
                                      </p:cBhvr>
                                      <p:tavLst>
                                        <p:tav tm="0">
                                          <p:val>
                                            <p:strVal val="ppt_h"/>
                                          </p:val>
                                        </p:tav>
                                        <p:tav tm="100000">
                                          <p:val>
                                            <p:fltVal val="0"/>
                                          </p:val>
                                        </p:tav>
                                      </p:tavLst>
                                    </p:anim>
                                    <p:animEffect transition="out" filter="fade">
                                      <p:cBhvr>
                                        <p:cTn id="20" dur="1000"/>
                                        <p:tgtEl>
                                          <p:spTgt spid="278537"/>
                                        </p:tgtEl>
                                      </p:cBhvr>
                                    </p:animEffect>
                                    <p:set>
                                      <p:cBhvr>
                                        <p:cTn id="21" dur="1" fill="hold">
                                          <p:stCondLst>
                                            <p:cond delay="999"/>
                                          </p:stCondLst>
                                        </p:cTn>
                                        <p:tgtEl>
                                          <p:spTgt spid="278537"/>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1000"/>
                                        <p:tgtEl>
                                          <p:spTgt spid="278538"/>
                                        </p:tgtEl>
                                        <p:attrNameLst>
                                          <p:attrName>ppt_w</p:attrName>
                                        </p:attrNameLst>
                                      </p:cBhvr>
                                      <p:tavLst>
                                        <p:tav tm="0">
                                          <p:val>
                                            <p:strVal val="ppt_w"/>
                                          </p:val>
                                        </p:tav>
                                        <p:tav tm="100000">
                                          <p:val>
                                            <p:fltVal val="0"/>
                                          </p:val>
                                        </p:tav>
                                      </p:tavLst>
                                    </p:anim>
                                    <p:anim calcmode="lin" valueType="num">
                                      <p:cBhvr>
                                        <p:cTn id="24" dur="1000"/>
                                        <p:tgtEl>
                                          <p:spTgt spid="278538"/>
                                        </p:tgtEl>
                                        <p:attrNameLst>
                                          <p:attrName>ppt_h</p:attrName>
                                        </p:attrNameLst>
                                      </p:cBhvr>
                                      <p:tavLst>
                                        <p:tav tm="0">
                                          <p:val>
                                            <p:strVal val="ppt_h"/>
                                          </p:val>
                                        </p:tav>
                                        <p:tav tm="100000">
                                          <p:val>
                                            <p:fltVal val="0"/>
                                          </p:val>
                                        </p:tav>
                                      </p:tavLst>
                                    </p:anim>
                                    <p:animEffect transition="out" filter="fade">
                                      <p:cBhvr>
                                        <p:cTn id="25" dur="1000"/>
                                        <p:tgtEl>
                                          <p:spTgt spid="278538"/>
                                        </p:tgtEl>
                                      </p:cBhvr>
                                    </p:animEffect>
                                    <p:set>
                                      <p:cBhvr>
                                        <p:cTn id="26" dur="1" fill="hold">
                                          <p:stCondLst>
                                            <p:cond delay="999"/>
                                          </p:stCondLst>
                                        </p:cTn>
                                        <p:tgtEl>
                                          <p:spTgt spid="278538"/>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78539"/>
                                        </p:tgtEl>
                                        <p:attrNameLst>
                                          <p:attrName>style.visibility</p:attrName>
                                        </p:attrNameLst>
                                      </p:cBhvr>
                                      <p:to>
                                        <p:strVal val="visible"/>
                                      </p:to>
                                    </p:set>
                                    <p:anim calcmode="lin" valueType="num">
                                      <p:cBhvr>
                                        <p:cTn id="29" dur="1000" fill="hold"/>
                                        <p:tgtEl>
                                          <p:spTgt spid="278539"/>
                                        </p:tgtEl>
                                        <p:attrNameLst>
                                          <p:attrName>ppt_w</p:attrName>
                                        </p:attrNameLst>
                                      </p:cBhvr>
                                      <p:tavLst>
                                        <p:tav tm="0">
                                          <p:val>
                                            <p:fltVal val="0"/>
                                          </p:val>
                                        </p:tav>
                                        <p:tav tm="100000">
                                          <p:val>
                                            <p:strVal val="#ppt_w"/>
                                          </p:val>
                                        </p:tav>
                                      </p:tavLst>
                                    </p:anim>
                                    <p:anim calcmode="lin" valueType="num">
                                      <p:cBhvr>
                                        <p:cTn id="30" dur="1000" fill="hold"/>
                                        <p:tgtEl>
                                          <p:spTgt spid="278539"/>
                                        </p:tgtEl>
                                        <p:attrNameLst>
                                          <p:attrName>ppt_h</p:attrName>
                                        </p:attrNameLst>
                                      </p:cBhvr>
                                      <p:tavLst>
                                        <p:tav tm="0">
                                          <p:val>
                                            <p:fltVal val="0"/>
                                          </p:val>
                                        </p:tav>
                                        <p:tav tm="100000">
                                          <p:val>
                                            <p:strVal val="#ppt_h"/>
                                          </p:val>
                                        </p:tav>
                                      </p:tavLst>
                                    </p:anim>
                                    <p:animEffect transition="in" filter="fade">
                                      <p:cBhvr>
                                        <p:cTn id="31" dur="1000"/>
                                        <p:tgtEl>
                                          <p:spTgt spid="2785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78540"/>
                                        </p:tgtEl>
                                        <p:attrNameLst>
                                          <p:attrName>style.visibility</p:attrName>
                                        </p:attrNameLst>
                                      </p:cBhvr>
                                      <p:to>
                                        <p:strVal val="visible"/>
                                      </p:to>
                                    </p:set>
                                    <p:anim calcmode="lin" valueType="num">
                                      <p:cBhvr>
                                        <p:cTn id="36" dur="500" fill="hold"/>
                                        <p:tgtEl>
                                          <p:spTgt spid="278540"/>
                                        </p:tgtEl>
                                        <p:attrNameLst>
                                          <p:attrName>ppt_w</p:attrName>
                                        </p:attrNameLst>
                                      </p:cBhvr>
                                      <p:tavLst>
                                        <p:tav tm="0">
                                          <p:val>
                                            <p:fltVal val="0"/>
                                          </p:val>
                                        </p:tav>
                                        <p:tav tm="100000">
                                          <p:val>
                                            <p:strVal val="#ppt_w"/>
                                          </p:val>
                                        </p:tav>
                                      </p:tavLst>
                                    </p:anim>
                                    <p:anim calcmode="lin" valueType="num">
                                      <p:cBhvr>
                                        <p:cTn id="37" dur="500" fill="hold"/>
                                        <p:tgtEl>
                                          <p:spTgt spid="278540"/>
                                        </p:tgtEl>
                                        <p:attrNameLst>
                                          <p:attrName>ppt_h</p:attrName>
                                        </p:attrNameLst>
                                      </p:cBhvr>
                                      <p:tavLst>
                                        <p:tav tm="0">
                                          <p:val>
                                            <p:fltVal val="0"/>
                                          </p:val>
                                        </p:tav>
                                        <p:tav tm="100000">
                                          <p:val>
                                            <p:strVal val="#ppt_h"/>
                                          </p:val>
                                        </p:tav>
                                      </p:tavLst>
                                    </p:anim>
                                    <p:animEffect transition="in" filter="fade">
                                      <p:cBhvr>
                                        <p:cTn id="38" dur="500"/>
                                        <p:tgtEl>
                                          <p:spTgt spid="2785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xit" presetSubtype="0" fill="hold" nodeType="clickEffect">
                                  <p:stCondLst>
                                    <p:cond delay="0"/>
                                  </p:stCondLst>
                                  <p:childTnLst>
                                    <p:anim calcmode="lin" valueType="num">
                                      <p:cBhvr>
                                        <p:cTn id="42" dur="500"/>
                                        <p:tgtEl>
                                          <p:spTgt spid="278539"/>
                                        </p:tgtEl>
                                        <p:attrNameLst>
                                          <p:attrName>ppt_w</p:attrName>
                                        </p:attrNameLst>
                                      </p:cBhvr>
                                      <p:tavLst>
                                        <p:tav tm="0">
                                          <p:val>
                                            <p:strVal val="ppt_w"/>
                                          </p:val>
                                        </p:tav>
                                        <p:tav tm="100000">
                                          <p:val>
                                            <p:fltVal val="0"/>
                                          </p:val>
                                        </p:tav>
                                      </p:tavLst>
                                    </p:anim>
                                    <p:anim calcmode="lin" valueType="num">
                                      <p:cBhvr>
                                        <p:cTn id="43" dur="500"/>
                                        <p:tgtEl>
                                          <p:spTgt spid="278539"/>
                                        </p:tgtEl>
                                        <p:attrNameLst>
                                          <p:attrName>ppt_h</p:attrName>
                                        </p:attrNameLst>
                                      </p:cBhvr>
                                      <p:tavLst>
                                        <p:tav tm="0">
                                          <p:val>
                                            <p:strVal val="ppt_h"/>
                                          </p:val>
                                        </p:tav>
                                        <p:tav tm="100000">
                                          <p:val>
                                            <p:fltVal val="0"/>
                                          </p:val>
                                        </p:tav>
                                      </p:tavLst>
                                    </p:anim>
                                    <p:animEffect transition="out" filter="fade">
                                      <p:cBhvr>
                                        <p:cTn id="44" dur="500"/>
                                        <p:tgtEl>
                                          <p:spTgt spid="278539"/>
                                        </p:tgtEl>
                                      </p:cBhvr>
                                    </p:animEffect>
                                    <p:set>
                                      <p:cBhvr>
                                        <p:cTn id="45" dur="1" fill="hold">
                                          <p:stCondLst>
                                            <p:cond delay="499"/>
                                          </p:stCondLst>
                                        </p:cTn>
                                        <p:tgtEl>
                                          <p:spTgt spid="278539"/>
                                        </p:tgtEl>
                                        <p:attrNameLst>
                                          <p:attrName>style.visibility</p:attrName>
                                        </p:attrNameLst>
                                      </p:cBhvr>
                                      <p:to>
                                        <p:strVal val="hidden"/>
                                      </p:to>
                                    </p:set>
                                  </p:childTnLst>
                                </p:cTn>
                              </p:par>
                              <p:par>
                                <p:cTn id="46" presetID="53" presetClass="exit" presetSubtype="0" fill="hold" nodeType="withEffect">
                                  <p:stCondLst>
                                    <p:cond delay="0"/>
                                  </p:stCondLst>
                                  <p:childTnLst>
                                    <p:anim calcmode="lin" valueType="num">
                                      <p:cBhvr>
                                        <p:cTn id="47" dur="500"/>
                                        <p:tgtEl>
                                          <p:spTgt spid="278540"/>
                                        </p:tgtEl>
                                        <p:attrNameLst>
                                          <p:attrName>ppt_w</p:attrName>
                                        </p:attrNameLst>
                                      </p:cBhvr>
                                      <p:tavLst>
                                        <p:tav tm="0">
                                          <p:val>
                                            <p:strVal val="ppt_w"/>
                                          </p:val>
                                        </p:tav>
                                        <p:tav tm="100000">
                                          <p:val>
                                            <p:fltVal val="0"/>
                                          </p:val>
                                        </p:tav>
                                      </p:tavLst>
                                    </p:anim>
                                    <p:anim calcmode="lin" valueType="num">
                                      <p:cBhvr>
                                        <p:cTn id="48" dur="500"/>
                                        <p:tgtEl>
                                          <p:spTgt spid="278540"/>
                                        </p:tgtEl>
                                        <p:attrNameLst>
                                          <p:attrName>ppt_h</p:attrName>
                                        </p:attrNameLst>
                                      </p:cBhvr>
                                      <p:tavLst>
                                        <p:tav tm="0">
                                          <p:val>
                                            <p:strVal val="ppt_h"/>
                                          </p:val>
                                        </p:tav>
                                        <p:tav tm="100000">
                                          <p:val>
                                            <p:fltVal val="0"/>
                                          </p:val>
                                        </p:tav>
                                      </p:tavLst>
                                    </p:anim>
                                    <p:animEffect transition="out" filter="fade">
                                      <p:cBhvr>
                                        <p:cTn id="49" dur="500"/>
                                        <p:tgtEl>
                                          <p:spTgt spid="278540"/>
                                        </p:tgtEl>
                                      </p:cBhvr>
                                    </p:animEffect>
                                    <p:set>
                                      <p:cBhvr>
                                        <p:cTn id="50" dur="1" fill="hold">
                                          <p:stCondLst>
                                            <p:cond delay="499"/>
                                          </p:stCondLst>
                                        </p:cTn>
                                        <p:tgtEl>
                                          <p:spTgt spid="27854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Paragraph 2 of Declaration </a:t>
            </a:r>
            <a:endParaRPr lang="en-US" dirty="0"/>
          </a:p>
        </p:txBody>
      </p:sp>
      <p:sp>
        <p:nvSpPr>
          <p:cNvPr id="3" name="Content Placeholder 2"/>
          <p:cNvSpPr>
            <a:spLocks noGrp="1"/>
          </p:cNvSpPr>
          <p:nvPr>
            <p:ph idx="1"/>
          </p:nvPr>
        </p:nvSpPr>
        <p:spPr/>
        <p:txBody>
          <a:bodyPr/>
          <a:lstStyle/>
          <a:p>
            <a:pPr lvl="0"/>
            <a:r>
              <a:rPr lang="en-US" dirty="0"/>
              <a:t>What are two “self-evident” truths?</a:t>
            </a:r>
          </a:p>
          <a:p>
            <a:pPr lvl="0"/>
            <a:r>
              <a:rPr lang="en-US" dirty="0"/>
              <a:t>What are three “unalienable” rights that people have?</a:t>
            </a:r>
          </a:p>
          <a:p>
            <a:pPr lvl="0"/>
            <a:r>
              <a:rPr lang="en-US" dirty="0"/>
              <a:t>Why do we have government?  Where does it get its power?</a:t>
            </a:r>
          </a:p>
          <a:p>
            <a:r>
              <a:rPr lang="en-US" dirty="0"/>
              <a:t>Under what conditions may government be changed?</a:t>
            </a:r>
            <a:r>
              <a:rPr lang="en-US" dirty="0" smtClean="0">
                <a:effectLst/>
              </a:rPr>
              <a:t> </a:t>
            </a:r>
            <a:endParaRPr lang="en-US" dirty="0"/>
          </a:p>
        </p:txBody>
      </p:sp>
    </p:spTree>
    <p:extLst>
      <p:ext uri="{BB962C8B-B14F-4D97-AF65-F5344CB8AC3E}">
        <p14:creationId xmlns:p14="http://schemas.microsoft.com/office/powerpoint/2010/main" val="35751361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Read the List of Grievances in the</a:t>
            </a:r>
            <a:r>
              <a:rPr lang="en-US" i="1" dirty="0"/>
              <a:t> Declaration of Independence</a:t>
            </a:r>
            <a:r>
              <a:rPr lang="en-US" dirty="0"/>
              <a:t> and respond to the following</a:t>
            </a:r>
          </a:p>
          <a:p>
            <a:pPr lvl="0"/>
            <a:r>
              <a:rPr lang="en-US" dirty="0"/>
              <a:t>What similarities are there between the situation that Locke describes and the grievances listed by the colonists?</a:t>
            </a:r>
          </a:p>
          <a:p>
            <a:pPr lvl="0"/>
            <a:r>
              <a:rPr lang="en-US" dirty="0"/>
              <a:t>What textual evidence can you provide to support this?</a:t>
            </a:r>
          </a:p>
          <a:p>
            <a:endParaRPr lang="en-US" dirty="0"/>
          </a:p>
        </p:txBody>
      </p:sp>
    </p:spTree>
    <p:extLst>
      <p:ext uri="{BB962C8B-B14F-4D97-AF65-F5344CB8AC3E}">
        <p14:creationId xmlns:p14="http://schemas.microsoft.com/office/powerpoint/2010/main" val="17385811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8686800" cy="1143000"/>
          </a:xfrm>
        </p:spPr>
        <p:txBody>
          <a:bodyPr>
            <a:normAutofit fontScale="90000"/>
          </a:bodyPr>
          <a:lstStyle/>
          <a:p>
            <a:r>
              <a:rPr lang="en-US" sz="4000" dirty="0">
                <a:latin typeface="Calibri" charset="0"/>
                <a:cs typeface="Calibri" charset="0"/>
              </a:rPr>
              <a:t>America: The Story of Us</a:t>
            </a:r>
            <a:br>
              <a:rPr lang="en-US" sz="4000" dirty="0">
                <a:latin typeface="Calibri" charset="0"/>
                <a:cs typeface="Calibri" charset="0"/>
              </a:rPr>
            </a:br>
            <a:r>
              <a:rPr lang="en-US" sz="4000" dirty="0">
                <a:latin typeface="Calibri" charset="0"/>
                <a:cs typeface="Calibri" charset="0"/>
                <a:hlinkClick r:id="rId3"/>
              </a:rPr>
              <a:t>American Revolution (3.31)  </a:t>
            </a:r>
            <a:endParaRPr lang="en-US" sz="4000" dirty="0">
              <a:latin typeface="Calibri" charset="0"/>
              <a:cs typeface="Calibri" charset="0"/>
            </a:endParaRPr>
          </a:p>
        </p:txBody>
      </p:sp>
      <p:sp>
        <p:nvSpPr>
          <p:cNvPr id="15363" name="Content Placeholder 2"/>
          <p:cNvSpPr>
            <a:spLocks noGrp="1"/>
          </p:cNvSpPr>
          <p:nvPr>
            <p:ph idx="1"/>
          </p:nvPr>
        </p:nvSpPr>
        <p:spPr>
          <a:xfrm>
            <a:off x="152400" y="1219200"/>
            <a:ext cx="8839200" cy="5638800"/>
          </a:xfrm>
        </p:spPr>
        <p:txBody>
          <a:bodyPr/>
          <a:lstStyle/>
          <a:p>
            <a:r>
              <a:rPr lang="en-US" sz="3500">
                <a:latin typeface="Calibri" charset="0"/>
                <a:cs typeface="Calibri" charset="0"/>
              </a:rPr>
              <a:t>Watch the video from the </a:t>
            </a:r>
            <a:r>
              <a:rPr lang="en-US" sz="3500" i="1">
                <a:latin typeface="Calibri" charset="0"/>
                <a:cs typeface="Calibri" charset="0"/>
              </a:rPr>
              <a:t>America: The Story of Us</a:t>
            </a:r>
            <a:r>
              <a:rPr lang="en-US" sz="3500">
                <a:latin typeface="Calibri" charset="0"/>
                <a:cs typeface="Calibri" charset="0"/>
              </a:rPr>
              <a:t> series and answer these questions:</a:t>
            </a:r>
          </a:p>
          <a:p>
            <a:pPr lvl="1"/>
            <a:r>
              <a:rPr lang="en-US" sz="3500">
                <a:latin typeface="Calibri" charset="0"/>
                <a:cs typeface="Calibri" charset="0"/>
              </a:rPr>
              <a:t>What advantages did the American colonists have over the British? </a:t>
            </a:r>
          </a:p>
          <a:p>
            <a:pPr lvl="1"/>
            <a:r>
              <a:rPr lang="en-US" sz="3500">
                <a:latin typeface="Calibri" charset="0"/>
                <a:cs typeface="Calibri" charset="0"/>
              </a:rPr>
              <a:t>What advantages did the British have </a:t>
            </a:r>
            <a:br>
              <a:rPr lang="en-US" sz="3500">
                <a:latin typeface="Calibri" charset="0"/>
                <a:cs typeface="Calibri" charset="0"/>
              </a:rPr>
            </a:br>
            <a:r>
              <a:rPr lang="en-US" sz="3500">
                <a:latin typeface="Calibri" charset="0"/>
                <a:cs typeface="Calibri" charset="0"/>
              </a:rPr>
              <a:t>over the American colonists? </a:t>
            </a:r>
          </a:p>
          <a:p>
            <a:pPr lvl="1"/>
            <a:r>
              <a:rPr lang="en-US" sz="3500">
                <a:latin typeface="Calibri" charset="0"/>
                <a:cs typeface="Calibri" charset="0"/>
              </a:rPr>
              <a:t>Why did the Americans win the Revolutionary War? </a:t>
            </a:r>
          </a:p>
        </p:txBody>
      </p:sp>
    </p:spTree>
    <p:custDataLst>
      <p:tags r:id="rId1"/>
    </p:custDataLst>
    <p:extLst>
      <p:ext uri="{BB962C8B-B14F-4D97-AF65-F5344CB8AC3E}">
        <p14:creationId xmlns:p14="http://schemas.microsoft.com/office/powerpoint/2010/main" val="2867446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76200"/>
            <a:ext cx="9144000" cy="6781800"/>
          </a:xfrm>
        </p:spPr>
        <p:txBody>
          <a:bodyPr/>
          <a:lstStyle/>
          <a:p>
            <a:pPr>
              <a:lnSpc>
                <a:spcPct val="85000"/>
              </a:lnSpc>
              <a:spcBef>
                <a:spcPct val="0"/>
              </a:spcBef>
              <a:buFont typeface="Arial" charset="0"/>
              <a:buChar char="•"/>
            </a:pPr>
            <a:r>
              <a:rPr lang="en-US" sz="3800" u="sng" dirty="0">
                <a:latin typeface="Calibri" charset="0"/>
                <a:cs typeface="Calibri" charset="0"/>
              </a:rPr>
              <a:t>Essential Question</a:t>
            </a:r>
            <a:r>
              <a:rPr lang="en-US" sz="3800" dirty="0">
                <a:latin typeface="Calibri" charset="0"/>
                <a:cs typeface="Calibri" charset="0"/>
              </a:rPr>
              <a:t>:</a:t>
            </a:r>
          </a:p>
          <a:p>
            <a:pPr lvl="1">
              <a:lnSpc>
                <a:spcPct val="85000"/>
              </a:lnSpc>
              <a:spcBef>
                <a:spcPct val="0"/>
              </a:spcBef>
              <a:spcAft>
                <a:spcPts val="1200"/>
              </a:spcAft>
            </a:pPr>
            <a:r>
              <a:rPr lang="en-US" sz="3600" dirty="0">
                <a:latin typeface="Calibri" charset="0"/>
                <a:cs typeface="Calibri" charset="0"/>
              </a:rPr>
              <a:t>What are the main arguments of the Declaration of Independence? </a:t>
            </a:r>
          </a:p>
          <a:p>
            <a:pPr lvl="1">
              <a:lnSpc>
                <a:spcPct val="85000"/>
              </a:lnSpc>
              <a:spcBef>
                <a:spcPct val="0"/>
              </a:spcBef>
              <a:spcAft>
                <a:spcPts val="1200"/>
              </a:spcAft>
            </a:pPr>
            <a:endParaRPr lang="en-US" sz="2000" dirty="0">
              <a:latin typeface="Calibri" charset="0"/>
              <a:cs typeface="Calibri" charset="0"/>
            </a:endParaRPr>
          </a:p>
          <a:p>
            <a:pPr lvl="1">
              <a:lnSpc>
                <a:spcPct val="85000"/>
              </a:lnSpc>
              <a:spcBef>
                <a:spcPct val="0"/>
              </a:spcBef>
              <a:spcAft>
                <a:spcPts val="1200"/>
              </a:spcAft>
            </a:pPr>
            <a:endParaRPr lang="en-US" sz="3800" dirty="0">
              <a:latin typeface="Calibri" charset="0"/>
              <a:cs typeface="Calibri" charset="0"/>
            </a:endParaRPr>
          </a:p>
          <a:p>
            <a:pPr lvl="1">
              <a:lnSpc>
                <a:spcPct val="85000"/>
              </a:lnSpc>
              <a:spcBef>
                <a:spcPct val="0"/>
              </a:spcBef>
              <a:spcAft>
                <a:spcPts val="1200"/>
              </a:spcAft>
            </a:pPr>
            <a:endParaRPr lang="en-US" sz="3800" dirty="0">
              <a:latin typeface="Calibri" charset="0"/>
              <a:cs typeface="Calibri" charset="0"/>
            </a:endParaRPr>
          </a:p>
        </p:txBody>
      </p:sp>
    </p:spTree>
    <p:extLst>
      <p:ext uri="{BB962C8B-B14F-4D97-AF65-F5344CB8AC3E}">
        <p14:creationId xmlns:p14="http://schemas.microsoft.com/office/powerpoint/2010/main" val="23940731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ermes-press.com/natmkr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9100"/>
            <a:ext cx="44513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152400" y="392113"/>
            <a:ext cx="4191000" cy="2455862"/>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rPr>
              <a:t>The </a:t>
            </a:r>
            <a:r>
              <a:rPr lang="en-US" sz="3200" i="1">
                <a:latin typeface="Calibri" charset="0"/>
              </a:rPr>
              <a:t>Declaration of Independence</a:t>
            </a:r>
            <a:r>
              <a:rPr lang="en-US" sz="3200">
                <a:latin typeface="Calibri" charset="0"/>
              </a:rPr>
              <a:t> was a formal demand for separation, but the Revolutionary War had already begun in 1775</a:t>
            </a:r>
            <a:endParaRPr lang="en-US" sz="3200"/>
          </a:p>
        </p:txBody>
      </p:sp>
      <p:sp>
        <p:nvSpPr>
          <p:cNvPr id="16388" name="Rectangle 4"/>
          <p:cNvSpPr>
            <a:spLocks noChangeArrowheads="1"/>
          </p:cNvSpPr>
          <p:nvPr/>
        </p:nvSpPr>
        <p:spPr bwMode="auto">
          <a:xfrm>
            <a:off x="152400" y="2982913"/>
            <a:ext cx="4191000" cy="496887"/>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charset="0"/>
              </a:rPr>
              <a:t>Lexington &amp; Concord</a:t>
            </a:r>
          </a:p>
        </p:txBody>
      </p:sp>
      <p:sp>
        <p:nvSpPr>
          <p:cNvPr id="16389" name="Rectangle 5"/>
          <p:cNvSpPr>
            <a:spLocks noChangeArrowheads="1"/>
          </p:cNvSpPr>
          <p:nvPr/>
        </p:nvSpPr>
        <p:spPr bwMode="auto">
          <a:xfrm>
            <a:off x="161925" y="3592513"/>
            <a:ext cx="4181475" cy="1274762"/>
          </a:xfrm>
          <a:prstGeom prst="rect">
            <a:avLst/>
          </a:prstGeom>
          <a:solidFill>
            <a:srgbClr val="FFCCCC"/>
          </a:solidFill>
          <a:ln w="9525">
            <a:solidFill>
              <a:schemeClr val="tx1"/>
            </a:solidFill>
            <a:miter lim="800000"/>
            <a:headEnd/>
            <a:tailEnd/>
          </a:ln>
        </p:spPr>
        <p:txBody>
          <a:bodyPr>
            <a:spAutoFit/>
          </a:bodyPr>
          <a:lstStyle/>
          <a:p>
            <a:pPr algn="ctr">
              <a:lnSpc>
                <a:spcPct val="80000"/>
              </a:lnSpc>
            </a:pPr>
            <a:r>
              <a:rPr lang="en-US" sz="3200">
                <a:latin typeface="Calibri" charset="0"/>
              </a:rPr>
              <a:t>Formation of a Continental Army under George Washington</a:t>
            </a:r>
          </a:p>
        </p:txBody>
      </p:sp>
      <p:sp>
        <p:nvSpPr>
          <p:cNvPr id="16390" name="Rectangle 6"/>
          <p:cNvSpPr>
            <a:spLocks noChangeArrowheads="1"/>
          </p:cNvSpPr>
          <p:nvPr/>
        </p:nvSpPr>
        <p:spPr bwMode="auto">
          <a:xfrm>
            <a:off x="152400" y="5040313"/>
            <a:ext cx="4205288" cy="1284287"/>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charset="0"/>
              </a:rPr>
              <a:t>Americans were </a:t>
            </a:r>
            <a:br>
              <a:rPr lang="en-US" sz="3200">
                <a:latin typeface="Calibri" charset="0"/>
              </a:rPr>
            </a:br>
            <a:r>
              <a:rPr lang="en-US" sz="3200">
                <a:latin typeface="Calibri" charset="0"/>
              </a:rPr>
              <a:t>divided among Patriots, Loyalists, &amp; Neutrals   </a:t>
            </a:r>
          </a:p>
        </p:txBody>
      </p:sp>
    </p:spTree>
    <p:extLst>
      <p:ext uri="{BB962C8B-B14F-4D97-AF65-F5344CB8AC3E}">
        <p14:creationId xmlns:p14="http://schemas.microsoft.com/office/powerpoint/2010/main" val="24963839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426"/>
            <a:ext cx="8229600" cy="5693737"/>
          </a:xfrm>
        </p:spPr>
        <p:txBody>
          <a:bodyPr>
            <a:normAutofit fontScale="85000" lnSpcReduction="20000"/>
          </a:bodyPr>
          <a:lstStyle/>
          <a:p>
            <a:endParaRPr lang="en-US" sz="4600" dirty="0"/>
          </a:p>
          <a:p>
            <a:r>
              <a:rPr lang="en-US" sz="4600" dirty="0"/>
              <a:t>[L]</a:t>
            </a:r>
            <a:r>
              <a:rPr lang="en-US" sz="4600" dirty="0" err="1"/>
              <a:t>ive</a:t>
            </a:r>
            <a:r>
              <a:rPr lang="en-US" sz="4600" dirty="0"/>
              <a:t> peaceable under the civil government, …nor shall he or she at any time be compelled to frequent or maintain any religious worship place or ministry whatever…that so we may live friendly together….  The Indians shall have liberty to do all things to the improvement of their ground.</a:t>
            </a:r>
          </a:p>
          <a:p>
            <a:endParaRPr lang="en-US" dirty="0"/>
          </a:p>
          <a:p>
            <a:r>
              <a:rPr lang="en-US" dirty="0"/>
              <a:t>William Penn, 1682</a:t>
            </a:r>
          </a:p>
          <a:p>
            <a:endParaRPr lang="en-US" dirty="0"/>
          </a:p>
        </p:txBody>
      </p:sp>
    </p:spTree>
    <p:extLst>
      <p:ext uri="{BB962C8B-B14F-4D97-AF65-F5344CB8AC3E}">
        <p14:creationId xmlns:p14="http://schemas.microsoft.com/office/powerpoint/2010/main" val="2281217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Autofit/>
          </a:bodyPr>
          <a:lstStyle/>
          <a:p>
            <a:r>
              <a:rPr lang="en-US" sz="3600" dirty="0"/>
              <a:t>How did William Penn’s principles regarding his “holy experiment” colony affect those who chose to settle in Pennsylvania?</a:t>
            </a:r>
            <a:br>
              <a:rPr lang="en-US" sz="3600" dirty="0"/>
            </a:br>
            <a:endParaRPr lang="en-US" sz="3600" dirty="0"/>
          </a:p>
        </p:txBody>
      </p:sp>
      <p:sp>
        <p:nvSpPr>
          <p:cNvPr id="3" name="Content Placeholder 2"/>
          <p:cNvSpPr>
            <a:spLocks noGrp="1"/>
          </p:cNvSpPr>
          <p:nvPr>
            <p:ph idx="1"/>
          </p:nvPr>
        </p:nvSpPr>
        <p:spPr>
          <a:xfrm>
            <a:off x="457200" y="1989138"/>
            <a:ext cx="8229600" cy="4525963"/>
          </a:xfrm>
        </p:spPr>
        <p:txBody>
          <a:bodyPr>
            <a:normAutofit fontScale="92500" lnSpcReduction="10000"/>
          </a:bodyPr>
          <a:lstStyle/>
          <a:p>
            <a:endParaRPr lang="en-US" dirty="0"/>
          </a:p>
          <a:p>
            <a:pPr marL="514350" lvl="0" indent="-514350">
              <a:buFont typeface="+mj-lt"/>
              <a:buAutoNum type="alphaUcPeriod"/>
            </a:pPr>
            <a:r>
              <a:rPr lang="en-US" dirty="0"/>
              <a:t>Many citizens left the colony to find education for their children.</a:t>
            </a:r>
          </a:p>
          <a:p>
            <a:pPr marL="514350" lvl="0" indent="-514350">
              <a:buFont typeface="+mj-lt"/>
              <a:buAutoNum type="alphaUcPeriod"/>
            </a:pPr>
            <a:r>
              <a:rPr lang="en-US" dirty="0"/>
              <a:t>The colony experienced minimal growth due to the religious intolerance of its leaders.</a:t>
            </a:r>
          </a:p>
          <a:p>
            <a:pPr marL="514350" lvl="0" indent="-514350">
              <a:buFont typeface="+mj-lt"/>
              <a:buAutoNum type="alphaUcPeriod"/>
            </a:pPr>
            <a:r>
              <a:rPr lang="en-US" dirty="0"/>
              <a:t>American Indians and colonists often worshiped together.</a:t>
            </a:r>
          </a:p>
          <a:p>
            <a:pPr marL="514350" lvl="0" indent="-514350">
              <a:buFont typeface="+mj-lt"/>
              <a:buAutoNum type="alphaUcPeriod"/>
            </a:pPr>
            <a:r>
              <a:rPr lang="en-US" dirty="0"/>
              <a:t>Penn’s approach made the colony diverse by attracting many types of people and religions.</a:t>
            </a:r>
          </a:p>
          <a:p>
            <a:endParaRPr lang="en-US" dirty="0"/>
          </a:p>
        </p:txBody>
      </p:sp>
    </p:spTree>
    <p:extLst>
      <p:ext uri="{BB962C8B-B14F-4D97-AF65-F5344CB8AC3E}">
        <p14:creationId xmlns:p14="http://schemas.microsoft.com/office/powerpoint/2010/main" val="888215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3436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9" name="Rectangle 2"/>
          <p:cNvSpPr>
            <a:spLocks noChangeArrowheads="1"/>
          </p:cNvSpPr>
          <p:nvPr/>
        </p:nvSpPr>
        <p:spPr bwMode="auto">
          <a:xfrm>
            <a:off x="0" y="128588"/>
            <a:ext cx="9144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100">
                <a:latin typeface="Calibri" charset="0"/>
              </a:rPr>
              <a:t>By 1776, American colonists were divided into 3 groups</a:t>
            </a:r>
            <a:endParaRPr lang="en-US" sz="3100"/>
          </a:p>
        </p:txBody>
      </p:sp>
      <p:sp>
        <p:nvSpPr>
          <p:cNvPr id="5" name="Rectangle 4"/>
          <p:cNvSpPr/>
          <p:nvPr/>
        </p:nvSpPr>
        <p:spPr>
          <a:xfrm>
            <a:off x="152400" y="5867400"/>
            <a:ext cx="5181600" cy="890588"/>
          </a:xfrm>
          <a:prstGeom prst="rect">
            <a:avLst/>
          </a:prstGeom>
        </p:spPr>
        <p:txBody>
          <a:bodyPr>
            <a:spAutoFit/>
          </a:bodyPr>
          <a:lstStyle/>
          <a:p>
            <a:pPr algn="ctr">
              <a:lnSpc>
                <a:spcPct val="80000"/>
              </a:lnSpc>
            </a:pPr>
            <a:r>
              <a:rPr lang="en-US" sz="3100">
                <a:solidFill>
                  <a:srgbClr val="0000CC"/>
                </a:solidFill>
                <a:effectLst>
                  <a:outerShdw blurRad="38100" dist="38100" dir="2700000" algn="tl">
                    <a:srgbClr val="DDDDDD"/>
                  </a:outerShdw>
                </a:effectLst>
                <a:latin typeface="Calibri" charset="0"/>
                <a:cs typeface="Calibri" charset="0"/>
              </a:rPr>
              <a:t>Patriots supported separation from Britain (independence)</a:t>
            </a:r>
          </a:p>
        </p:txBody>
      </p:sp>
      <p:sp>
        <p:nvSpPr>
          <p:cNvPr id="9" name="Rectangle 8"/>
          <p:cNvSpPr/>
          <p:nvPr/>
        </p:nvSpPr>
        <p:spPr>
          <a:xfrm>
            <a:off x="5943600" y="685800"/>
            <a:ext cx="3125788" cy="1668463"/>
          </a:xfrm>
          <a:prstGeom prst="rect">
            <a:avLst/>
          </a:prstGeom>
        </p:spPr>
        <p:txBody>
          <a:bodyPr>
            <a:spAutoFit/>
          </a:bodyPr>
          <a:lstStyle/>
          <a:p>
            <a:pPr algn="ctr">
              <a:lnSpc>
                <a:spcPct val="80000"/>
              </a:lnSpc>
            </a:pPr>
            <a:r>
              <a:rPr lang="en-US" sz="3100">
                <a:solidFill>
                  <a:srgbClr val="FF9900"/>
                </a:solidFill>
                <a:effectLst>
                  <a:outerShdw blurRad="38100" dist="38100" dir="2700000" algn="tl">
                    <a:srgbClr val="DDDDDD"/>
                  </a:outerShdw>
                </a:effectLst>
                <a:latin typeface="Calibri" charset="0"/>
                <a:cs typeface="Calibri" charset="0"/>
              </a:rPr>
              <a:t>Neutrals were undecided about which side to choose </a:t>
            </a:r>
          </a:p>
        </p:txBody>
      </p:sp>
      <p:sp>
        <p:nvSpPr>
          <p:cNvPr id="6" name="Rectangle 5"/>
          <p:cNvSpPr/>
          <p:nvPr/>
        </p:nvSpPr>
        <p:spPr>
          <a:xfrm>
            <a:off x="228600" y="685800"/>
            <a:ext cx="4038600" cy="890588"/>
          </a:xfrm>
          <a:prstGeom prst="rect">
            <a:avLst/>
          </a:prstGeom>
        </p:spPr>
        <p:txBody>
          <a:bodyPr>
            <a:spAutoFit/>
          </a:bodyPr>
          <a:lstStyle/>
          <a:p>
            <a:pPr algn="ctr">
              <a:lnSpc>
                <a:spcPct val="80000"/>
              </a:lnSpc>
            </a:pPr>
            <a:r>
              <a:rPr lang="en-US" sz="3100">
                <a:solidFill>
                  <a:srgbClr val="C00000"/>
                </a:solidFill>
                <a:effectLst>
                  <a:outerShdw blurRad="38100" dist="38100" dir="2700000" algn="tl">
                    <a:srgbClr val="DDDDDD"/>
                  </a:outerShdw>
                </a:effectLst>
                <a:latin typeface="Calibri" charset="0"/>
                <a:cs typeface="Calibri" charset="0"/>
              </a:rPr>
              <a:t>Loyalists wanted to remain British colonies </a:t>
            </a:r>
          </a:p>
        </p:txBody>
      </p:sp>
    </p:spTree>
    <p:extLst>
      <p:ext uri="{BB962C8B-B14F-4D97-AF65-F5344CB8AC3E}">
        <p14:creationId xmlns:p14="http://schemas.microsoft.com/office/powerpoint/2010/main" val="422355076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0" y="0"/>
            <a:ext cx="9144000" cy="6858000"/>
          </a:xfrm>
        </p:spPr>
        <p:txBody>
          <a:bodyPr/>
          <a:lstStyle/>
          <a:p>
            <a:r>
              <a:rPr lang="en-US" sz="4800" i="1" u="sng">
                <a:latin typeface="Calibri" charset="0"/>
                <a:cs typeface="Calibri" charset="0"/>
              </a:rPr>
              <a:t>Quick Review</a:t>
            </a:r>
            <a:r>
              <a:rPr lang="en-US" sz="4800">
                <a:latin typeface="Calibri" charset="0"/>
                <a:cs typeface="Calibri" charset="0"/>
              </a:rPr>
              <a:t>:</a:t>
            </a:r>
            <a:br>
              <a:rPr lang="en-US" sz="4800">
                <a:latin typeface="Calibri" charset="0"/>
                <a:cs typeface="Calibri" charset="0"/>
              </a:rPr>
            </a:br>
            <a:r>
              <a:rPr lang="en-US" sz="4800">
                <a:latin typeface="Calibri" charset="0"/>
                <a:cs typeface="Calibri" charset="0"/>
              </a:rPr>
              <a:t>How did we get to this point? </a:t>
            </a:r>
          </a:p>
        </p:txBody>
      </p:sp>
    </p:spTree>
    <p:extLst>
      <p:ext uri="{BB962C8B-B14F-4D97-AF65-F5344CB8AC3E}">
        <p14:creationId xmlns:p14="http://schemas.microsoft.com/office/powerpoint/2010/main" val="42927839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
          <p:cNvSpPr txBox="1">
            <a:spLocks noChangeArrowheads="1"/>
          </p:cNvSpPr>
          <p:nvPr/>
        </p:nvSpPr>
        <p:spPr bwMode="auto">
          <a:xfrm>
            <a:off x="188882" y="4405927"/>
            <a:ext cx="8665533" cy="970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upright="1"/>
          <a:lstStyle/>
          <a:p>
            <a:pPr algn="r">
              <a:spcBef>
                <a:spcPts val="0"/>
              </a:spcBef>
              <a:spcAft>
                <a:spcPts val="0"/>
              </a:spcAft>
              <a:defRPr/>
            </a:pPr>
            <a:r>
              <a:rPr lang="en-US" dirty="0">
                <a:latin typeface="Calibri" pitchFamily="34" charset="0"/>
                <a:ea typeface="Calibri"/>
                <a:cs typeface="Calibri" pitchFamily="34" charset="0"/>
              </a:rPr>
              <a:t>1750</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1755</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1760</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1765</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1770</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1775</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1780</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sz="2000" dirty="0">
                <a:latin typeface="Calibri" pitchFamily="34" charset="0"/>
                <a:ea typeface="Calibri"/>
                <a:cs typeface="Calibri" pitchFamily="34" charset="0"/>
              </a:rPr>
              <a:t> </a:t>
            </a:r>
            <a:endParaRPr lang="en-US" sz="1100" dirty="0">
              <a:latin typeface="Calibri" pitchFamily="34" charset="0"/>
              <a:ea typeface="Calibri"/>
              <a:cs typeface="Calibri" pitchFamily="34" charset="0"/>
            </a:endParaRPr>
          </a:p>
          <a:p>
            <a:pPr algn="r">
              <a:spcBef>
                <a:spcPts val="0"/>
              </a:spcBef>
              <a:spcAft>
                <a:spcPts val="0"/>
              </a:spcAft>
              <a:defRPr/>
            </a:pPr>
            <a:r>
              <a:rPr lang="en-US" dirty="0">
                <a:latin typeface="Calibri" pitchFamily="34" charset="0"/>
                <a:ea typeface="Calibri"/>
                <a:cs typeface="Calibri" pitchFamily="34" charset="0"/>
              </a:rPr>
              <a:t>1785</a:t>
            </a:r>
            <a:endParaRPr lang="en-US" sz="1100" dirty="0">
              <a:latin typeface="Calibri" pitchFamily="34" charset="0"/>
              <a:ea typeface="Calibri"/>
              <a:cs typeface="Calibri" pitchFamily="34" charset="0"/>
            </a:endParaRPr>
          </a:p>
        </p:txBody>
      </p:sp>
      <p:cxnSp>
        <p:nvCxnSpPr>
          <p:cNvPr id="6147" name="Line 4"/>
          <p:cNvCxnSpPr>
            <a:cxnSpLocks noChangeShapeType="1"/>
          </p:cNvCxnSpPr>
          <p:nvPr/>
        </p:nvCxnSpPr>
        <p:spPr bwMode="auto">
          <a:xfrm>
            <a:off x="76200" y="4300538"/>
            <a:ext cx="8778875" cy="0"/>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1" name="Rectangular Callout 50"/>
          <p:cNvSpPr/>
          <p:nvPr/>
        </p:nvSpPr>
        <p:spPr>
          <a:xfrm>
            <a:off x="309563" y="304800"/>
            <a:ext cx="2508250" cy="831850"/>
          </a:xfrm>
          <a:prstGeom prst="wedgeRectCallout">
            <a:avLst>
              <a:gd name="adj1" fmla="val -44349"/>
              <a:gd name="adj2" fmla="val 42210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By 1750, the American colonists were loyal British citizens with autonomous, self-governing colonial assemblies and a thriving trade connection with England</a:t>
            </a:r>
            <a:endParaRPr lang="en-US" sz="1100" dirty="0">
              <a:latin typeface="Calibri" pitchFamily="34" charset="0"/>
              <a:ea typeface="Calibri"/>
              <a:cs typeface="Calibri" pitchFamily="34" charset="0"/>
            </a:endParaRPr>
          </a:p>
        </p:txBody>
      </p:sp>
      <p:pic>
        <p:nvPicPr>
          <p:cNvPr id="52" name="Picture 51" descr="C:\Users\e200203909\AppData\Local\Microsoft\Windows\Temporary Internet Files\Content.IE5\JZ0JZHL5\MC90043316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4930775"/>
            <a:ext cx="10604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ular Callout 52"/>
          <p:cNvSpPr/>
          <p:nvPr/>
        </p:nvSpPr>
        <p:spPr>
          <a:xfrm>
            <a:off x="1447800" y="3060700"/>
            <a:ext cx="1771650" cy="811213"/>
          </a:xfrm>
          <a:prstGeom prst="wedgeRectCallout">
            <a:avLst>
              <a:gd name="adj1" fmla="val 6948"/>
              <a:gd name="adj2" fmla="val 29631"/>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b="1" u="sng" dirty="0">
                <a:solidFill>
                  <a:srgbClr val="660066"/>
                </a:solidFill>
                <a:latin typeface="Calibri" pitchFamily="34" charset="0"/>
                <a:ea typeface="Calibri"/>
                <a:cs typeface="Calibri" pitchFamily="34" charset="0"/>
              </a:rPr>
              <a:t>Turning Point!</a:t>
            </a:r>
            <a:br>
              <a:rPr lang="en-US" sz="1200" b="1" u="sng" dirty="0">
                <a:solidFill>
                  <a:srgbClr val="660066"/>
                </a:solidFill>
                <a:latin typeface="Calibri" pitchFamily="34" charset="0"/>
                <a:ea typeface="Calibri"/>
                <a:cs typeface="Calibri" pitchFamily="34" charset="0"/>
              </a:rPr>
            </a:br>
            <a:r>
              <a:rPr lang="en-US" sz="1200" dirty="0">
                <a:solidFill>
                  <a:srgbClr val="660066"/>
                </a:solidFill>
                <a:latin typeface="Calibri" pitchFamily="34" charset="0"/>
                <a:ea typeface="Calibri"/>
                <a:cs typeface="Calibri" pitchFamily="34" charset="0"/>
              </a:rPr>
              <a:t>England defeated </a:t>
            </a:r>
            <a:br>
              <a:rPr lang="en-US" sz="1200" dirty="0">
                <a:solidFill>
                  <a:srgbClr val="660066"/>
                </a:solidFill>
                <a:latin typeface="Calibri" pitchFamily="34" charset="0"/>
                <a:ea typeface="Calibri"/>
                <a:cs typeface="Calibri" pitchFamily="34" charset="0"/>
              </a:rPr>
            </a:br>
            <a:r>
              <a:rPr lang="en-US" sz="1200" dirty="0">
                <a:solidFill>
                  <a:srgbClr val="660066"/>
                </a:solidFill>
                <a:latin typeface="Calibri" pitchFamily="34" charset="0"/>
                <a:ea typeface="Calibri"/>
                <a:cs typeface="Calibri" pitchFamily="34" charset="0"/>
              </a:rPr>
              <a:t>France in the French and Indian War (1754-1763)</a:t>
            </a:r>
            <a:endParaRPr lang="en-US" sz="1200" dirty="0">
              <a:latin typeface="Calibri" pitchFamily="34" charset="0"/>
              <a:ea typeface="Times New Roman"/>
              <a:cs typeface="Calibri" pitchFamily="34" charset="0"/>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3863975"/>
            <a:ext cx="2230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ular Callout 54"/>
          <p:cNvSpPr/>
          <p:nvPr/>
        </p:nvSpPr>
        <p:spPr>
          <a:xfrm>
            <a:off x="685800" y="1338263"/>
            <a:ext cx="2794000" cy="882650"/>
          </a:xfrm>
          <a:prstGeom prst="wedgeRectCallout">
            <a:avLst>
              <a:gd name="adj1" fmla="val 48392"/>
              <a:gd name="adj2" fmla="val 252031"/>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The policy of salutary neglect ended as Britain imposed greater political authority over the colonies, raised new taxes to pay off war debts, and refused to allow colonists representation in Parliament </a:t>
            </a:r>
            <a:endParaRPr lang="en-US" sz="1200" dirty="0">
              <a:latin typeface="Calibri" pitchFamily="34" charset="0"/>
              <a:ea typeface="Times New Roman"/>
              <a:cs typeface="Calibri" pitchFamily="34" charset="0"/>
            </a:endParaRPr>
          </a:p>
        </p:txBody>
      </p:sp>
      <p:pic>
        <p:nvPicPr>
          <p:cNvPr id="56"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125" y="4953000"/>
            <a:ext cx="105568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Explosion 1 56"/>
          <p:cNvSpPr/>
          <p:nvPr/>
        </p:nvSpPr>
        <p:spPr>
          <a:xfrm>
            <a:off x="3457336" y="3896027"/>
            <a:ext cx="336875" cy="330222"/>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p>
        </p:txBody>
      </p:sp>
      <p:sp>
        <p:nvSpPr>
          <p:cNvPr id="58" name="Down Arrow Callout 57"/>
          <p:cNvSpPr/>
          <p:nvPr/>
        </p:nvSpPr>
        <p:spPr>
          <a:xfrm>
            <a:off x="3124200" y="904875"/>
            <a:ext cx="1025525" cy="2954338"/>
          </a:xfrm>
          <a:prstGeom prst="downArrowCallout">
            <a:avLst>
              <a:gd name="adj1" fmla="val 10714"/>
              <a:gd name="adj2" fmla="val 25000"/>
              <a:gd name="adj3" fmla="val 25000"/>
              <a:gd name="adj4" fmla="val 119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Proclamation </a:t>
            </a:r>
            <a:br>
              <a:rPr lang="en-US" sz="1200" dirty="0">
                <a:solidFill>
                  <a:srgbClr val="000000"/>
                </a:solidFill>
                <a:latin typeface="Calibri" pitchFamily="34" charset="0"/>
                <a:ea typeface="Calibri"/>
                <a:cs typeface="Calibri" pitchFamily="34" charset="0"/>
              </a:rPr>
            </a:br>
            <a:r>
              <a:rPr lang="en-US" sz="1200" dirty="0">
                <a:solidFill>
                  <a:srgbClr val="000000"/>
                </a:solidFill>
                <a:latin typeface="Calibri" pitchFamily="34" charset="0"/>
                <a:ea typeface="Calibri"/>
                <a:cs typeface="Calibri" pitchFamily="34" charset="0"/>
              </a:rPr>
              <a:t>of 1763</a:t>
            </a:r>
            <a:endParaRPr lang="en-US" sz="1200" dirty="0">
              <a:latin typeface="Calibri" pitchFamily="34" charset="0"/>
              <a:ea typeface="Times New Roman"/>
              <a:cs typeface="Calibri" pitchFamily="34" charset="0"/>
            </a:endParaRPr>
          </a:p>
        </p:txBody>
      </p:sp>
      <p:sp>
        <p:nvSpPr>
          <p:cNvPr id="59" name="Explosion 1 58"/>
          <p:cNvSpPr/>
          <p:nvPr/>
        </p:nvSpPr>
        <p:spPr>
          <a:xfrm>
            <a:off x="3837002" y="3900678"/>
            <a:ext cx="336895" cy="330763"/>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Calibri" pitchFamily="34" charset="0"/>
              <a:cs typeface="Calibri" pitchFamily="34" charset="0"/>
            </a:endParaRPr>
          </a:p>
        </p:txBody>
      </p:sp>
      <p:sp>
        <p:nvSpPr>
          <p:cNvPr id="60" name="Down Arrow Callout 59"/>
          <p:cNvSpPr/>
          <p:nvPr/>
        </p:nvSpPr>
        <p:spPr>
          <a:xfrm>
            <a:off x="3556000" y="3060700"/>
            <a:ext cx="863600" cy="803275"/>
          </a:xfrm>
          <a:prstGeom prst="downArrowCallout">
            <a:avLst>
              <a:gd name="adj1" fmla="val 25000"/>
              <a:gd name="adj2" fmla="val 25000"/>
              <a:gd name="adj3" fmla="val 25000"/>
              <a:gd name="adj4" fmla="val 538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a:solidFill>
                  <a:srgbClr val="000000"/>
                </a:solidFill>
                <a:latin typeface="Calibri" pitchFamily="34" charset="0"/>
                <a:ea typeface="Calibri"/>
                <a:cs typeface="Calibri" pitchFamily="34" charset="0"/>
              </a:rPr>
              <a:t>Stamp Act (1765)</a:t>
            </a:r>
            <a:endParaRPr lang="en-US" sz="1200">
              <a:latin typeface="Calibri" pitchFamily="34" charset="0"/>
              <a:ea typeface="Times New Roman"/>
              <a:cs typeface="Calibri" pitchFamily="34" charset="0"/>
            </a:endParaRPr>
          </a:p>
        </p:txBody>
      </p:sp>
      <p:sp>
        <p:nvSpPr>
          <p:cNvPr id="61" name="Explosion 1 60"/>
          <p:cNvSpPr/>
          <p:nvPr/>
        </p:nvSpPr>
        <p:spPr>
          <a:xfrm>
            <a:off x="4461303" y="3921649"/>
            <a:ext cx="336875" cy="330222"/>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p>
        </p:txBody>
      </p:sp>
      <p:sp>
        <p:nvSpPr>
          <p:cNvPr id="63" name="Down Arrow Callout 62"/>
          <p:cNvSpPr/>
          <p:nvPr/>
        </p:nvSpPr>
        <p:spPr>
          <a:xfrm>
            <a:off x="4075113" y="1952625"/>
            <a:ext cx="1106487" cy="904875"/>
          </a:xfrm>
          <a:prstGeom prst="downArrowCallout">
            <a:avLst>
              <a:gd name="adj1" fmla="val 14416"/>
              <a:gd name="adj2" fmla="val 25000"/>
              <a:gd name="adj3" fmla="val 19708"/>
              <a:gd name="adj4" fmla="val 458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Sons of Liberty formed</a:t>
            </a:r>
            <a:endParaRPr lang="en-US" sz="1200" dirty="0">
              <a:latin typeface="Calibri" pitchFamily="34" charset="0"/>
              <a:ea typeface="Times New Roman"/>
              <a:cs typeface="Calibri" pitchFamily="34" charset="0"/>
            </a:endParaRPr>
          </a:p>
        </p:txBody>
      </p:sp>
      <p:sp>
        <p:nvSpPr>
          <p:cNvPr id="62" name="Down Arrow Callout 61"/>
          <p:cNvSpPr/>
          <p:nvPr/>
        </p:nvSpPr>
        <p:spPr>
          <a:xfrm>
            <a:off x="4075113" y="2466975"/>
            <a:ext cx="1106487" cy="1392238"/>
          </a:xfrm>
          <a:prstGeom prst="downArrowCallout">
            <a:avLst>
              <a:gd name="adj1" fmla="val 14416"/>
              <a:gd name="adj2" fmla="val 25000"/>
              <a:gd name="adj3" fmla="val 19708"/>
              <a:gd name="adj4" fmla="val 298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a:solidFill>
                  <a:srgbClr val="000000"/>
                </a:solidFill>
                <a:latin typeface="Calibri" pitchFamily="34" charset="0"/>
                <a:ea typeface="Calibri"/>
                <a:cs typeface="Calibri" pitchFamily="34" charset="0"/>
              </a:rPr>
              <a:t>Townshend Acts (1767)</a:t>
            </a:r>
            <a:endParaRPr lang="en-US" sz="1200">
              <a:latin typeface="Calibri" pitchFamily="34" charset="0"/>
              <a:ea typeface="Times New Roman"/>
              <a:cs typeface="Calibri" pitchFamily="34" charset="0"/>
            </a:endParaRPr>
          </a:p>
        </p:txBody>
      </p:sp>
      <p:pic>
        <p:nvPicPr>
          <p:cNvPr id="64" name="Picture 63"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5200650"/>
            <a:ext cx="58737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5127625"/>
            <a:ext cx="7127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Explosion 1 65"/>
          <p:cNvSpPr/>
          <p:nvPr/>
        </p:nvSpPr>
        <p:spPr>
          <a:xfrm>
            <a:off x="5018020" y="3896027"/>
            <a:ext cx="336875" cy="330222"/>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endParaRPr lang="en-US" sz="1200">
              <a:solidFill>
                <a:srgbClr val="FFFFFF"/>
              </a:solidFill>
              <a:latin typeface="Calibri" charset="0"/>
              <a:ea typeface="Times New Roman" charset="0"/>
              <a:cs typeface="Calibri" charset="0"/>
            </a:endParaRPr>
          </a:p>
        </p:txBody>
      </p:sp>
      <p:sp>
        <p:nvSpPr>
          <p:cNvPr id="67" name="Down Arrow Callout 66"/>
          <p:cNvSpPr/>
          <p:nvPr/>
        </p:nvSpPr>
        <p:spPr>
          <a:xfrm>
            <a:off x="4786313" y="3032125"/>
            <a:ext cx="776287" cy="800100"/>
          </a:xfrm>
          <a:prstGeom prst="downArrowCallout">
            <a:avLst>
              <a:gd name="adj1" fmla="val 14416"/>
              <a:gd name="adj2" fmla="val 25000"/>
              <a:gd name="adj3" fmla="val 19708"/>
              <a:gd name="adj4" fmla="val 6863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a:solidFill>
                  <a:srgbClr val="000000"/>
                </a:solidFill>
                <a:latin typeface="Calibri" pitchFamily="34" charset="0"/>
                <a:ea typeface="Calibri"/>
                <a:cs typeface="Calibri" pitchFamily="34" charset="0"/>
              </a:rPr>
              <a:t>Boston Massacre (1770)</a:t>
            </a:r>
            <a:endParaRPr lang="en-US" sz="1200">
              <a:latin typeface="Calibri" pitchFamily="34" charset="0"/>
              <a:ea typeface="Times New Roman"/>
              <a:cs typeface="Calibri" pitchFamily="34" charset="0"/>
            </a:endParaRPr>
          </a:p>
        </p:txBody>
      </p:sp>
      <p:pic>
        <p:nvPicPr>
          <p:cNvPr id="68" name="Picture 67"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0" y="5029200"/>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Down Arrow Callout 75"/>
          <p:cNvSpPr/>
          <p:nvPr/>
        </p:nvSpPr>
        <p:spPr>
          <a:xfrm>
            <a:off x="5715000" y="398463"/>
            <a:ext cx="1231900" cy="939800"/>
          </a:xfrm>
          <a:prstGeom prst="downArrowCallout">
            <a:avLst>
              <a:gd name="adj1" fmla="val 17505"/>
              <a:gd name="adj2" fmla="val 25000"/>
              <a:gd name="adj3" fmla="val 19708"/>
              <a:gd name="adj4" fmla="val 551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Second Continental Congress (1775)</a:t>
            </a:r>
            <a:endParaRPr lang="en-US" sz="1200" dirty="0">
              <a:latin typeface="Calibri" pitchFamily="34" charset="0"/>
              <a:ea typeface="Times New Roman"/>
              <a:cs typeface="Calibri" pitchFamily="34" charset="0"/>
            </a:endParaRPr>
          </a:p>
        </p:txBody>
      </p:sp>
      <p:sp>
        <p:nvSpPr>
          <p:cNvPr id="69" name="Explosion 1 68"/>
          <p:cNvSpPr/>
          <p:nvPr/>
        </p:nvSpPr>
        <p:spPr>
          <a:xfrm>
            <a:off x="5796680" y="3843973"/>
            <a:ext cx="280328" cy="387469"/>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endParaRPr lang="en-US" sz="1200">
              <a:solidFill>
                <a:srgbClr val="FFFFFF"/>
              </a:solidFill>
              <a:latin typeface="Calibri" charset="0"/>
              <a:ea typeface="Times New Roman" charset="0"/>
              <a:cs typeface="Calibri" charset="0"/>
            </a:endParaRPr>
          </a:p>
        </p:txBody>
      </p:sp>
      <p:sp>
        <p:nvSpPr>
          <p:cNvPr id="74" name="Down Arrow Callout 73"/>
          <p:cNvSpPr/>
          <p:nvPr/>
        </p:nvSpPr>
        <p:spPr>
          <a:xfrm>
            <a:off x="5795963" y="1049338"/>
            <a:ext cx="1138237" cy="2789237"/>
          </a:xfrm>
          <a:prstGeom prst="downArrowCallout">
            <a:avLst>
              <a:gd name="adj1" fmla="val 14416"/>
              <a:gd name="adj2" fmla="val 25000"/>
              <a:gd name="adj3" fmla="val 19708"/>
              <a:gd name="adj4" fmla="val 144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Lexington and Concord (1775)</a:t>
            </a:r>
            <a:endParaRPr lang="en-US" sz="1200" dirty="0">
              <a:latin typeface="Calibri" pitchFamily="34" charset="0"/>
              <a:ea typeface="Times New Roman"/>
              <a:cs typeface="Calibri" pitchFamily="34" charset="0"/>
            </a:endParaRPr>
          </a:p>
        </p:txBody>
      </p:sp>
      <p:sp>
        <p:nvSpPr>
          <p:cNvPr id="72" name="Down Arrow Callout 71"/>
          <p:cNvSpPr/>
          <p:nvPr/>
        </p:nvSpPr>
        <p:spPr>
          <a:xfrm>
            <a:off x="5257800" y="1527175"/>
            <a:ext cx="1323975" cy="852488"/>
          </a:xfrm>
          <a:prstGeom prst="downArrowCallout">
            <a:avLst>
              <a:gd name="adj1" fmla="val 14416"/>
              <a:gd name="adj2" fmla="val 25000"/>
              <a:gd name="adj3" fmla="val 19708"/>
              <a:gd name="adj4" fmla="val 470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First Continental Congress (1774)</a:t>
            </a:r>
            <a:endParaRPr lang="en-US" sz="1100" dirty="0">
              <a:latin typeface="Calibri" pitchFamily="34" charset="0"/>
              <a:ea typeface="Calibri"/>
              <a:cs typeface="Calibri" pitchFamily="34" charset="0"/>
            </a:endParaRPr>
          </a:p>
        </p:txBody>
      </p:sp>
      <p:sp>
        <p:nvSpPr>
          <p:cNvPr id="70" name="Down Arrow Callout 69"/>
          <p:cNvSpPr/>
          <p:nvPr/>
        </p:nvSpPr>
        <p:spPr>
          <a:xfrm>
            <a:off x="5459413" y="2041525"/>
            <a:ext cx="933450" cy="1801813"/>
          </a:xfrm>
          <a:prstGeom prst="downArrowCallout">
            <a:avLst>
              <a:gd name="adj1" fmla="val 14416"/>
              <a:gd name="adj2" fmla="val 25000"/>
              <a:gd name="adj3" fmla="val 19708"/>
              <a:gd name="adj4" fmla="val 210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a:solidFill>
                  <a:srgbClr val="000000"/>
                </a:solidFill>
                <a:latin typeface="Calibri" pitchFamily="34" charset="0"/>
                <a:ea typeface="Calibri"/>
                <a:cs typeface="Calibri" pitchFamily="34" charset="0"/>
              </a:rPr>
              <a:t>Intolerable Acts (1774)</a:t>
            </a:r>
            <a:endParaRPr lang="en-US" sz="1200">
              <a:latin typeface="Calibri" pitchFamily="34" charset="0"/>
              <a:ea typeface="Times New Roman"/>
              <a:cs typeface="Calibri" pitchFamily="34" charset="0"/>
            </a:endParaRPr>
          </a:p>
        </p:txBody>
      </p:sp>
      <p:pic>
        <p:nvPicPr>
          <p:cNvPr id="71" name="Picture 70"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550" y="4876800"/>
            <a:ext cx="128905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Explosion 1 72"/>
          <p:cNvSpPr/>
          <p:nvPr/>
        </p:nvSpPr>
        <p:spPr>
          <a:xfrm>
            <a:off x="6172199" y="3843973"/>
            <a:ext cx="408817" cy="387469"/>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endParaRPr lang="en-US" sz="1200">
              <a:solidFill>
                <a:srgbClr val="FFFFFF"/>
              </a:solidFill>
              <a:latin typeface="Calibri" charset="0"/>
              <a:ea typeface="Times New Roman" charset="0"/>
              <a:cs typeface="Calibri" charset="0"/>
            </a:endParaRPr>
          </a:p>
        </p:txBody>
      </p:sp>
      <p:pic>
        <p:nvPicPr>
          <p:cNvPr id="75" name="Picture 74"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800600"/>
            <a:ext cx="1851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ular Callout 76"/>
          <p:cNvSpPr/>
          <p:nvPr/>
        </p:nvSpPr>
        <p:spPr>
          <a:xfrm>
            <a:off x="6705600" y="3444875"/>
            <a:ext cx="1666875" cy="365125"/>
          </a:xfrm>
          <a:prstGeom prst="wedgeRectCallout">
            <a:avLst>
              <a:gd name="adj1" fmla="val 6948"/>
              <a:gd name="adj2" fmla="val 29631"/>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C00000"/>
                </a:solidFill>
                <a:latin typeface="Calibri" pitchFamily="34" charset="0"/>
                <a:ea typeface="Calibri"/>
                <a:cs typeface="Calibri" pitchFamily="34" charset="0"/>
              </a:rPr>
              <a:t>Revolutionary War (1775-1783)</a:t>
            </a:r>
            <a:endParaRPr lang="en-US" sz="1200" dirty="0">
              <a:latin typeface="Calibri" pitchFamily="34" charset="0"/>
              <a:ea typeface="Times New Roman"/>
              <a:cs typeface="Calibri" pitchFamily="34" charset="0"/>
            </a:endParaRPr>
          </a:p>
        </p:txBody>
      </p:sp>
      <p:pic>
        <p:nvPicPr>
          <p:cNvPr id="78" name="Picture 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050" y="3832225"/>
            <a:ext cx="1928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http://storiesofusa.com/images/first-american-us-flag-177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9325" y="5078413"/>
            <a:ext cx="168751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C:\Users\e200203909\AppData\Local\Microsoft\Windows\Temporary Internet Files\Content.IE5\JZ0JZHL5\MC900433160[1].jpg"/>
          <p:cNvPicPr/>
          <p:nvPr/>
        </p:nvPicPr>
        <p:blipFill rotWithShape="1">
          <a:blip r:embed="rId10" cstate="print">
            <a:extLst>
              <a:ext uri="{28A0092B-C50C-407E-A947-70E740481C1C}">
                <a14:useLocalDpi xmlns:a14="http://schemas.microsoft.com/office/drawing/2010/main" val="0"/>
              </a:ext>
            </a:extLst>
          </a:blip>
          <a:srcRect/>
          <a:stretch/>
        </p:blipFill>
        <p:spPr bwMode="auto">
          <a:xfrm>
            <a:off x="8042476" y="5205602"/>
            <a:ext cx="892944" cy="888639"/>
          </a:xfrm>
          <a:prstGeom prst="ellipse">
            <a:avLst/>
          </a:prstGeom>
          <a:noFill/>
          <a:ln>
            <a:noFill/>
          </a:ln>
        </p:spPr>
      </p:pic>
      <p:pic>
        <p:nvPicPr>
          <p:cNvPr id="8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763" y="398463"/>
            <a:ext cx="2833687" cy="3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4754" name="Picture 2" descr="http://4.bp.blogspot.com/_M2aJnt8z6YI/S9eMY4s_5wI/AAAAAAAAAAs/syLvcb2tJhg/s1600/49graphicaa.gif"/>
          <p:cNvPicPr>
            <a:picLocks noChangeAspect="1" noChangeArrowheads="1"/>
          </p:cNvPicPr>
          <p:nvPr/>
        </p:nvPicPr>
        <p:blipFill>
          <a:blip r:embed="rId12">
            <a:extLst>
              <a:ext uri="{28A0092B-C50C-407E-A947-70E740481C1C}">
                <a14:useLocalDpi xmlns:a14="http://schemas.microsoft.com/office/drawing/2010/main" val="0"/>
              </a:ext>
            </a:extLst>
          </a:blip>
          <a:srcRect l="54028" t="4544" r="1399" b="1445"/>
          <a:stretch>
            <a:fillRect/>
          </a:stretch>
        </p:blipFill>
        <p:spPr bwMode="auto">
          <a:xfrm>
            <a:off x="317500" y="304800"/>
            <a:ext cx="25003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9" descr="1895_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988" y="304800"/>
            <a:ext cx="28194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5" name="Picture 7" descr="BostonMassacre"/>
          <p:cNvPicPr>
            <a:picLocks noChangeAspect="1" noChangeArrowheads="1"/>
          </p:cNvPicPr>
          <p:nvPr/>
        </p:nvPicPr>
        <p:blipFill>
          <a:blip r:embed="rId14">
            <a:lum bright="-6000" contrast="6000"/>
            <a:extLst>
              <a:ext uri="{28A0092B-C50C-407E-A947-70E740481C1C}">
                <a14:useLocalDpi xmlns:a14="http://schemas.microsoft.com/office/drawing/2010/main" val="0"/>
              </a:ext>
            </a:extLst>
          </a:blip>
          <a:srcRect/>
          <a:stretch>
            <a:fillRect/>
          </a:stretch>
        </p:blipFill>
        <p:spPr bwMode="auto">
          <a:xfrm>
            <a:off x="131763" y="85725"/>
            <a:ext cx="4302125" cy="2293938"/>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
        <p:nvSpPr>
          <p:cNvPr id="86" name="Explosion 1 85"/>
          <p:cNvSpPr/>
          <p:nvPr/>
        </p:nvSpPr>
        <p:spPr>
          <a:xfrm>
            <a:off x="5448300" y="3893820"/>
            <a:ext cx="361950" cy="359410"/>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cs typeface="Times New Roman" charset="0"/>
              </a:rPr>
              <a:t> </a:t>
            </a:r>
            <a:endParaRPr lang="en-US" sz="1200">
              <a:solidFill>
                <a:srgbClr val="FFFFFF"/>
              </a:solidFill>
              <a:cs typeface="Times New Roman" charset="0"/>
            </a:endParaRPr>
          </a:p>
        </p:txBody>
      </p:sp>
      <p:sp>
        <p:nvSpPr>
          <p:cNvPr id="87" name="Down Arrow Callout 86"/>
          <p:cNvSpPr/>
          <p:nvPr/>
        </p:nvSpPr>
        <p:spPr>
          <a:xfrm>
            <a:off x="5092700" y="2590800"/>
            <a:ext cx="1003300" cy="1244600"/>
          </a:xfrm>
          <a:prstGeom prst="downArrowCallout">
            <a:avLst>
              <a:gd name="adj1" fmla="val 14416"/>
              <a:gd name="adj2" fmla="val 25000"/>
              <a:gd name="adj3" fmla="val 19708"/>
              <a:gd name="adj4" fmla="val 322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Boston Tea Party (1773)</a:t>
            </a:r>
            <a:endParaRPr lang="en-US" sz="1200" dirty="0">
              <a:latin typeface="Calibri" pitchFamily="34" charset="0"/>
              <a:ea typeface="Times New Roman"/>
              <a:cs typeface="Calibri" pitchFamily="34" charset="0"/>
            </a:endParaRPr>
          </a:p>
        </p:txBody>
      </p:sp>
      <p:pic>
        <p:nvPicPr>
          <p:cNvPr id="88" name="Picture 87" descr="C:\Users\e200203909\AppData\Local\Microsoft\Windows\Temporary Internet Files\Content.IE5\88GFUZXZ\MC90043382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088" y="4970463"/>
            <a:ext cx="10398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4" descr="Boston"/>
          <p:cNvPicPr>
            <a:picLocks noChangeAspect="1" noChangeArrowheads="1"/>
          </p:cNvPicPr>
          <p:nvPr/>
        </p:nvPicPr>
        <p:blipFill>
          <a:blip r:embed="rId15">
            <a:extLst>
              <a:ext uri="{28A0092B-C50C-407E-A947-70E740481C1C}">
                <a14:useLocalDpi xmlns:a14="http://schemas.microsoft.com/office/drawing/2010/main" val="0"/>
              </a:ext>
            </a:extLst>
          </a:blip>
          <a:srcRect r="-3"/>
          <a:stretch>
            <a:fillRect/>
          </a:stretch>
        </p:blipFill>
        <p:spPr bwMode="auto">
          <a:xfrm>
            <a:off x="130175" y="85725"/>
            <a:ext cx="35115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4756" name="Picture 4" descr="http://www.aoc.gov/images/first_continental.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212725"/>
            <a:ext cx="3917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9" descr="Shot Hear Round the World"/>
          <p:cNvPicPr>
            <a:picLocks noChangeAspect="1" noChangeArrowheads="1"/>
          </p:cNvPicPr>
          <p:nvPr/>
        </p:nvPicPr>
        <p:blipFill>
          <a:blip r:embed="rId17">
            <a:lum bright="-6000" contrast="6000"/>
            <a:extLst>
              <a:ext uri="{28A0092B-C50C-407E-A947-70E740481C1C}">
                <a14:useLocalDpi xmlns:a14="http://schemas.microsoft.com/office/drawing/2010/main" val="0"/>
              </a:ext>
            </a:extLst>
          </a:blip>
          <a:srcRect/>
          <a:stretch>
            <a:fillRect/>
          </a:stretch>
        </p:blipFill>
        <p:spPr bwMode="auto">
          <a:xfrm>
            <a:off x="76200" y="142875"/>
            <a:ext cx="33496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1" name="Explosion 1 90"/>
          <p:cNvSpPr/>
          <p:nvPr/>
        </p:nvSpPr>
        <p:spPr>
          <a:xfrm>
            <a:off x="6585275" y="3860516"/>
            <a:ext cx="280328" cy="387469"/>
          </a:xfrm>
          <a:prstGeom prst="irregularSeal1">
            <a:avLst/>
          </a:prstGeom>
          <a:solidFill>
            <a:srgbClr val="FFC000"/>
          </a:solidFill>
          <a:ln>
            <a:solidFill>
              <a:schemeClr val="accent6">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r>
              <a:rPr lang="en-US" sz="1100">
                <a:solidFill>
                  <a:srgbClr val="FFFFFF"/>
                </a:solidFill>
                <a:latin typeface="Calibri" charset="0"/>
                <a:ea typeface="Times New Roman" charset="0"/>
                <a:cs typeface="Calibri" charset="0"/>
              </a:rPr>
              <a:t> </a:t>
            </a:r>
            <a:endParaRPr lang="en-US" sz="1200">
              <a:solidFill>
                <a:srgbClr val="FFFFFF"/>
              </a:solidFill>
              <a:latin typeface="Calibri" charset="0"/>
              <a:ea typeface="Times New Roman" charset="0"/>
              <a:cs typeface="Calibri" charset="0"/>
            </a:endParaRPr>
          </a:p>
        </p:txBody>
      </p:sp>
      <p:sp>
        <p:nvSpPr>
          <p:cNvPr id="92" name="Down Arrow Callout 91"/>
          <p:cNvSpPr/>
          <p:nvPr/>
        </p:nvSpPr>
        <p:spPr>
          <a:xfrm>
            <a:off x="6172200" y="2514600"/>
            <a:ext cx="1084263" cy="1498600"/>
          </a:xfrm>
          <a:prstGeom prst="downArrowCallout">
            <a:avLst>
              <a:gd name="adj1" fmla="val 17093"/>
              <a:gd name="adj2" fmla="val 25000"/>
              <a:gd name="adj3" fmla="val 0"/>
              <a:gd name="adj4" fmla="val 329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en-US" sz="1200">
                <a:solidFill>
                  <a:srgbClr val="000000"/>
                </a:solidFill>
                <a:latin typeface="Calibri" charset="0"/>
                <a:ea typeface="ＭＳ Ｐゴシック" charset="0"/>
                <a:cs typeface="Calibri" charset="0"/>
              </a:rPr>
              <a:t>Paine</a:t>
            </a:r>
            <a:r>
              <a:rPr lang="ja-JP" altLang="en-US" sz="1200">
                <a:solidFill>
                  <a:srgbClr val="000000"/>
                </a:solidFill>
                <a:latin typeface="Calibri" charset="0"/>
                <a:ea typeface="ＭＳ Ｐゴシック" charset="0"/>
                <a:cs typeface="Calibri" charset="0"/>
              </a:rPr>
              <a:t>’</a:t>
            </a:r>
            <a:r>
              <a:rPr lang="en-US" sz="1200">
                <a:solidFill>
                  <a:srgbClr val="000000"/>
                </a:solidFill>
                <a:latin typeface="Calibri" charset="0"/>
                <a:ea typeface="ＭＳ Ｐゴシック" charset="0"/>
                <a:cs typeface="Calibri" charset="0"/>
              </a:rPr>
              <a:t>s </a:t>
            </a:r>
            <a:r>
              <a:rPr lang="en-US" sz="1200" i="1">
                <a:solidFill>
                  <a:srgbClr val="000000"/>
                </a:solidFill>
                <a:latin typeface="Calibri" charset="0"/>
                <a:ea typeface="ＭＳ Ｐゴシック" charset="0"/>
                <a:cs typeface="Calibri" charset="0"/>
              </a:rPr>
              <a:t>Common Sense </a:t>
            </a:r>
            <a:r>
              <a:rPr lang="en-US" sz="1200">
                <a:solidFill>
                  <a:srgbClr val="000000"/>
                </a:solidFill>
                <a:latin typeface="Calibri" charset="0"/>
                <a:ea typeface="ＭＳ Ｐゴシック" charset="0"/>
                <a:cs typeface="Calibri" charset="0"/>
              </a:rPr>
              <a:t>(1776)</a:t>
            </a:r>
            <a:endParaRPr lang="en-US" sz="1200">
              <a:solidFill>
                <a:srgbClr val="FFFFFF"/>
              </a:solidFill>
              <a:latin typeface="Calibri" charset="0"/>
              <a:ea typeface="Times New Roman" charset="0"/>
              <a:cs typeface="Calibri" charset="0"/>
            </a:endParaRPr>
          </a:p>
        </p:txBody>
      </p:sp>
      <p:pic>
        <p:nvPicPr>
          <p:cNvPr id="93" name="Picture 2" descr="Declaration of Independence-1"/>
          <p:cNvPicPr>
            <a:picLocks noChangeAspect="1" noChangeArrowheads="1"/>
          </p:cNvPicPr>
          <p:nvPr/>
        </p:nvPicPr>
        <p:blipFill>
          <a:blip r:embed="rId18">
            <a:lum contrast="12000"/>
            <a:extLst>
              <a:ext uri="{28A0092B-C50C-407E-A947-70E740481C1C}">
                <a14:useLocalDpi xmlns:a14="http://schemas.microsoft.com/office/drawing/2010/main" val="0"/>
              </a:ext>
            </a:extLst>
          </a:blip>
          <a:srcRect/>
          <a:stretch>
            <a:fillRect/>
          </a:stretch>
        </p:blipFill>
        <p:spPr bwMode="auto">
          <a:xfrm>
            <a:off x="52388" y="212725"/>
            <a:ext cx="28321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6" descr="american-revolution-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8588" y="165100"/>
            <a:ext cx="253841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Down Arrow Callout 94"/>
          <p:cNvSpPr/>
          <p:nvPr/>
        </p:nvSpPr>
        <p:spPr>
          <a:xfrm>
            <a:off x="5943600" y="3124200"/>
            <a:ext cx="1524000" cy="889000"/>
          </a:xfrm>
          <a:prstGeom prst="downArrowCallout">
            <a:avLst>
              <a:gd name="adj1" fmla="val 24215"/>
              <a:gd name="adj2" fmla="val 25000"/>
              <a:gd name="adj3" fmla="val 24283"/>
              <a:gd name="adj4" fmla="val 404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ts val="0"/>
              </a:spcBef>
              <a:spcAft>
                <a:spcPts val="0"/>
              </a:spcAft>
              <a:defRPr/>
            </a:pPr>
            <a:r>
              <a:rPr lang="en-US" sz="1200" dirty="0">
                <a:solidFill>
                  <a:srgbClr val="000000"/>
                </a:solidFill>
                <a:latin typeface="Calibri" pitchFamily="34" charset="0"/>
                <a:ea typeface="Calibri"/>
                <a:cs typeface="Calibri" pitchFamily="34" charset="0"/>
              </a:rPr>
              <a:t>Declaration of Independence (1776)</a:t>
            </a:r>
            <a:endParaRPr lang="en-US" sz="1200" dirty="0">
              <a:latin typeface="Calibri" pitchFamily="34" charset="0"/>
              <a:ea typeface="Times New Roman"/>
              <a:cs typeface="Calibri" pitchFamily="34" charset="0"/>
            </a:endParaRPr>
          </a:p>
        </p:txBody>
      </p:sp>
    </p:spTree>
    <p:extLst>
      <p:ext uri="{BB962C8B-B14F-4D97-AF65-F5344CB8AC3E}">
        <p14:creationId xmlns:p14="http://schemas.microsoft.com/office/powerpoint/2010/main" val="543031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xit" presetSubtype="0" fill="hold" nodeType="withEffect">
                                  <p:stCondLst>
                                    <p:cond delay="0"/>
                                  </p:stCondLst>
                                  <p:childTnLst>
                                    <p:animEffect transition="out" filter="fade">
                                      <p:cBhvr>
                                        <p:cTn id="20" dur="500"/>
                                        <p:tgtEl>
                                          <p:spTgt spid="52"/>
                                        </p:tgtEl>
                                      </p:cBhvr>
                                    </p:animEffect>
                                    <p:set>
                                      <p:cBhvr>
                                        <p:cTn id="21" dur="1" fill="hold">
                                          <p:stCondLst>
                                            <p:cond delay="499"/>
                                          </p:stCondLst>
                                        </p:cTn>
                                        <p:tgtEl>
                                          <p:spTgt spid="5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par>
                                <p:cTn id="33" presetID="10"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subTnLst>
                                    <p:audio>
                                      <p:cMediaNode>
                                        <p:cTn display="0" masterRel="sameClick">
                                          <p:stCondLst>
                                            <p:cond evt="begin" delay="0">
                                              <p:tn val="36"/>
                                            </p:cond>
                                          </p:stCondLst>
                                          <p:endCondLst>
                                            <p:cond evt="onStopAudio" delay="0">
                                              <p:tgtEl>
                                                <p:sldTgt/>
                                              </p:tgtEl>
                                            </p:cond>
                                          </p:endCondLst>
                                        </p:cTn>
                                        <p:tgtEl>
                                          <p:sndTgt r:embed="rId2" name="bomb.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nodeType="withEffect">
                                  <p:stCondLst>
                                    <p:cond delay="0"/>
                                  </p:stCondLst>
                                  <p:childTnLst>
                                    <p:set>
                                      <p:cBhvr>
                                        <p:cTn id="51" dur="1" fill="hold">
                                          <p:stCondLst>
                                            <p:cond delay="0"/>
                                          </p:stCondLst>
                                        </p:cTn>
                                        <p:tgtEl>
                                          <p:spTgt spid="74754"/>
                                        </p:tgtEl>
                                        <p:attrNameLst>
                                          <p:attrName>style.visibility</p:attrName>
                                        </p:attrNameLst>
                                      </p:cBhvr>
                                      <p:to>
                                        <p:strVal val="visible"/>
                                      </p:to>
                                    </p:set>
                                    <p:animEffect transition="in" filter="fade">
                                      <p:cBhvr>
                                        <p:cTn id="52" dur="500"/>
                                        <p:tgtEl>
                                          <p:spTgt spid="74754"/>
                                        </p:tgtEl>
                                      </p:cBhvr>
                                    </p:animEffect>
                                  </p:childTnLst>
                                </p:cTn>
                              </p:par>
                              <p:par>
                                <p:cTn id="53" presetID="10" presetClass="exit" presetSubtype="0" fill="hold" nodeType="with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81"/>
                                        </p:tgtEl>
                                      </p:cBhvr>
                                    </p:animEffect>
                                    <p:set>
                                      <p:cBhvr>
                                        <p:cTn id="58" dur="1" fill="hold">
                                          <p:stCondLst>
                                            <p:cond delay="499"/>
                                          </p:stCondLst>
                                        </p:cTn>
                                        <p:tgtEl>
                                          <p:spTgt spid="8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subTnLst>
                                    <p:audio>
                                      <p:cMediaNode>
                                        <p:cTn display="0" masterRel="sameClick">
                                          <p:stCondLst>
                                            <p:cond evt="begin" delay="0">
                                              <p:tn val="64"/>
                                            </p:cond>
                                          </p:stCondLst>
                                          <p:endCondLst>
                                            <p:cond evt="onStopAudio" delay="0">
                                              <p:tgtEl>
                                                <p:sldTgt/>
                                              </p:tgtEl>
                                            </p:cond>
                                          </p:endCondLst>
                                        </p:cTn>
                                        <p:tgtEl>
                                          <p:sndTgt r:embed="rId2" name="bomb.wav"/>
                                        </p:tgtEl>
                                      </p:cMediaNode>
                                    </p:audio>
                                  </p:subTnLst>
                                </p:cTn>
                              </p:par>
                              <p:par>
                                <p:cTn id="67" presetID="10"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500"/>
                                        <p:tgtEl>
                                          <p:spTgt spid="84"/>
                                        </p:tgtEl>
                                      </p:cBhvr>
                                    </p:animEffect>
                                  </p:childTnLst>
                                </p:cTn>
                              </p:par>
                              <p:par>
                                <p:cTn id="73" presetID="10" presetClass="exit" presetSubtype="0" fill="hold" nodeType="withEffect">
                                  <p:stCondLst>
                                    <p:cond delay="0"/>
                                  </p:stCondLst>
                                  <p:childTnLst>
                                    <p:animEffect transition="out" filter="fade">
                                      <p:cBhvr>
                                        <p:cTn id="74" dur="500"/>
                                        <p:tgtEl>
                                          <p:spTgt spid="64"/>
                                        </p:tgtEl>
                                      </p:cBhvr>
                                    </p:animEffect>
                                    <p:set>
                                      <p:cBhvr>
                                        <p:cTn id="75" dur="1" fill="hold">
                                          <p:stCondLst>
                                            <p:cond delay="499"/>
                                          </p:stCondLst>
                                        </p:cTn>
                                        <p:tgtEl>
                                          <p:spTgt spid="6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74754"/>
                                        </p:tgtEl>
                                      </p:cBhvr>
                                    </p:animEffect>
                                    <p:set>
                                      <p:cBhvr>
                                        <p:cTn id="78" dur="1" fill="hold">
                                          <p:stCondLst>
                                            <p:cond delay="499"/>
                                          </p:stCondLst>
                                        </p:cTn>
                                        <p:tgtEl>
                                          <p:spTgt spid="74754"/>
                                        </p:tgtEl>
                                        <p:attrNameLst>
                                          <p:attrName>style.visibility</p:attrName>
                                        </p:attrNameLst>
                                      </p:cBhvr>
                                      <p:to>
                                        <p:strVal val="hidden"/>
                                      </p:to>
                                    </p:set>
                                  </p:childTnLst>
                                </p:cTn>
                              </p:par>
                            </p:childTnLst>
                          </p:cTn>
                        </p:par>
                        <p:par>
                          <p:cTn id="79" fill="hold" nodeType="afterGroup">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nodeType="clickEffect">
                                  <p:stCondLst>
                                    <p:cond delay="0"/>
                                  </p:stCondLst>
                                  <p:childTnLst>
                                    <p:animEffect transition="out" filter="fade">
                                      <p:cBhvr>
                                        <p:cTn id="86" dur="500"/>
                                        <p:tgtEl>
                                          <p:spTgt spid="65"/>
                                        </p:tgtEl>
                                      </p:cBhvr>
                                    </p:animEffect>
                                    <p:set>
                                      <p:cBhvr>
                                        <p:cTn id="87" dur="1" fill="hold">
                                          <p:stCondLst>
                                            <p:cond delay="499"/>
                                          </p:stCondLst>
                                        </p:cTn>
                                        <p:tgtEl>
                                          <p:spTgt spid="6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4"/>
                                        </p:tgtEl>
                                      </p:cBhvr>
                                    </p:animEffect>
                                    <p:set>
                                      <p:cBhvr>
                                        <p:cTn id="90" dur="1" fill="hold">
                                          <p:stCondLst>
                                            <p:cond delay="499"/>
                                          </p:stCondLst>
                                        </p:cTn>
                                        <p:tgtEl>
                                          <p:spTgt spid="84"/>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subTnLst>
                                    <p:audio>
                                      <p:cMediaNode>
                                        <p:cTn display="0" masterRel="sameClick">
                                          <p:stCondLst>
                                            <p:cond evt="begin" delay="0">
                                              <p:tn val="91"/>
                                            </p:cond>
                                          </p:stCondLst>
                                          <p:endCondLst>
                                            <p:cond evt="onStopAudio" delay="0">
                                              <p:tgtEl>
                                                <p:sldTgt/>
                                              </p:tgtEl>
                                            </p:cond>
                                          </p:endCondLst>
                                        </p:cTn>
                                        <p:tgtEl>
                                          <p:sndTgt r:embed="rId2" name="bomb.wav"/>
                                        </p:tgtEl>
                                      </p:cMediaNode>
                                    </p:audio>
                                  </p:subTnLst>
                                </p:cTn>
                              </p:par>
                              <p:par>
                                <p:cTn id="94" presetID="10"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subTnLst>
                                    <p:audio>
                                      <p:cMediaNode>
                                        <p:cTn display="0" masterRel="sameClick">
                                          <p:stCondLst>
                                            <p:cond evt="begin" delay="0">
                                              <p:tn val="94"/>
                                            </p:cond>
                                          </p:stCondLst>
                                          <p:endCondLst>
                                            <p:cond evt="onStopAudio" delay="0">
                                              <p:tgtEl>
                                                <p:sldTgt/>
                                              </p:tgtEl>
                                            </p:cond>
                                          </p:endCondLst>
                                        </p:cTn>
                                        <p:tgtEl>
                                          <p:sndTgt r:embed="rId2" name="bomb.wav"/>
                                        </p:tgtEl>
                                      </p:cMediaNode>
                                    </p:audio>
                                  </p:subTnLst>
                                </p:cTn>
                              </p:par>
                              <p:par>
                                <p:cTn id="97" presetID="10"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nodeType="with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xit" presetSubtype="0" fill="hold" nodeType="clickEffect">
                                  <p:stCondLst>
                                    <p:cond delay="0"/>
                                  </p:stCondLst>
                                  <p:childTnLst>
                                    <p:animEffect transition="out" filter="fade">
                                      <p:cBhvr>
                                        <p:cTn id="106" dur="500"/>
                                        <p:tgtEl>
                                          <p:spTgt spid="68"/>
                                        </p:tgtEl>
                                      </p:cBhvr>
                                    </p:animEffect>
                                    <p:set>
                                      <p:cBhvr>
                                        <p:cTn id="107" dur="1" fill="hold">
                                          <p:stCondLst>
                                            <p:cond delay="499"/>
                                          </p:stCondLst>
                                        </p:cTn>
                                        <p:tgtEl>
                                          <p:spTgt spid="6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500"/>
                                        <p:tgtEl>
                                          <p:spTgt spid="86"/>
                                        </p:tgtEl>
                                      </p:cBhvr>
                                    </p:animEffect>
                                  </p:childTnLst>
                                  <p:subTnLst>
                                    <p:audio>
                                      <p:cMediaNode>
                                        <p:cTn display="0" masterRel="sameClick">
                                          <p:stCondLst>
                                            <p:cond evt="begin" delay="0">
                                              <p:tn val="111"/>
                                            </p:cond>
                                          </p:stCondLst>
                                          <p:endCondLst>
                                            <p:cond evt="onStopAudio" delay="0">
                                              <p:tgtEl>
                                                <p:sldTgt/>
                                              </p:tgtEl>
                                            </p:cond>
                                          </p:endCondLst>
                                        </p:cTn>
                                        <p:tgtEl>
                                          <p:sndTgt r:embed="rId2" name="bomb.wav"/>
                                        </p:tgtEl>
                                      </p:cMediaNode>
                                    </p:audio>
                                  </p:sub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par>
                                <p:cTn id="117" presetID="10" presetClass="entr" presetSubtype="0" fill="hold" nodeType="with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par>
                                <p:cTn id="120" presetID="10" presetClass="entr" presetSubtype="0" fill="hold" nodeType="withEffect">
                                  <p:stCondLst>
                                    <p:cond delay="0"/>
                                  </p:stCondLst>
                                  <p:childTnLst>
                                    <p:set>
                                      <p:cBhvr>
                                        <p:cTn id="121" dur="1" fill="hold">
                                          <p:stCondLst>
                                            <p:cond delay="0"/>
                                          </p:stCondLst>
                                        </p:cTn>
                                        <p:tgtEl>
                                          <p:spTgt spid="89"/>
                                        </p:tgtEl>
                                        <p:attrNameLst>
                                          <p:attrName>style.visibility</p:attrName>
                                        </p:attrNameLst>
                                      </p:cBhvr>
                                      <p:to>
                                        <p:strVal val="visible"/>
                                      </p:to>
                                    </p:set>
                                    <p:animEffect transition="in" filter="fade">
                                      <p:cBhvr>
                                        <p:cTn id="122" dur="500"/>
                                        <p:tgtEl>
                                          <p:spTgt spid="8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xit" presetSubtype="0" fill="hold" nodeType="clickEffect">
                                  <p:stCondLst>
                                    <p:cond delay="0"/>
                                  </p:stCondLst>
                                  <p:childTnLst>
                                    <p:animEffect transition="out" filter="fade">
                                      <p:cBhvr>
                                        <p:cTn id="126" dur="500"/>
                                        <p:tgtEl>
                                          <p:spTgt spid="88"/>
                                        </p:tgtEl>
                                      </p:cBhvr>
                                    </p:animEffect>
                                    <p:set>
                                      <p:cBhvr>
                                        <p:cTn id="127" dur="1" fill="hold">
                                          <p:stCondLst>
                                            <p:cond delay="499"/>
                                          </p:stCondLst>
                                        </p:cTn>
                                        <p:tgtEl>
                                          <p:spTgt spid="8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89"/>
                                        </p:tgtEl>
                                      </p:cBhvr>
                                    </p:animEffect>
                                    <p:set>
                                      <p:cBhvr>
                                        <p:cTn id="130" dur="1" fill="hold">
                                          <p:stCondLst>
                                            <p:cond delay="499"/>
                                          </p:stCondLst>
                                        </p:cTn>
                                        <p:tgtEl>
                                          <p:spTgt spid="89"/>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subTnLst>
                                    <p:audio>
                                      <p:cMediaNode>
                                        <p:cTn display="0" masterRel="sameClick">
                                          <p:stCondLst>
                                            <p:cond evt="begin" delay="0">
                                              <p:tn val="131"/>
                                            </p:cond>
                                          </p:stCondLst>
                                          <p:endCondLst>
                                            <p:cond evt="onStopAudio" delay="0">
                                              <p:tgtEl>
                                                <p:sldTgt/>
                                              </p:tgtEl>
                                            </p:cond>
                                          </p:endCondLst>
                                        </p:cTn>
                                        <p:tgtEl>
                                          <p:sndTgt r:embed="rId2" name="bomb.wav"/>
                                        </p:tgtEl>
                                      </p:cMediaNode>
                                    </p:audio>
                                  </p:subTnLst>
                                </p:cTn>
                              </p:par>
                              <p:par>
                                <p:cTn id="134" presetID="10" presetClass="entr" presetSubtype="0"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fade">
                                      <p:cBhvr>
                                        <p:cTn id="136" dur="500"/>
                                        <p:tgtEl>
                                          <p:spTgt spid="70"/>
                                        </p:tgtEl>
                                      </p:cBhvr>
                                    </p:animEffect>
                                  </p:childTnLst>
                                  <p:subTnLst>
                                    <p:audio>
                                      <p:cMediaNode>
                                        <p:cTn display="0" masterRel="sameClick">
                                          <p:stCondLst>
                                            <p:cond evt="begin" delay="0">
                                              <p:tn val="134"/>
                                            </p:cond>
                                          </p:stCondLst>
                                          <p:endCondLst>
                                            <p:cond evt="onStopAudio" delay="0">
                                              <p:tgtEl>
                                                <p:sldTgt/>
                                              </p:tgtEl>
                                            </p:cond>
                                          </p:endCondLst>
                                        </p:cTn>
                                        <p:tgtEl>
                                          <p:sndTgt r:embed="rId2" name="bomb.wav"/>
                                        </p:tgtEl>
                                      </p:cMediaNode>
                                    </p:audio>
                                  </p:subTnLst>
                                </p:cTn>
                              </p:par>
                              <p:par>
                                <p:cTn id="137" presetID="10" presetClass="entr" presetSubtype="0" fill="hold" nodeType="with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500"/>
                                        <p:tgtEl>
                                          <p:spTgt spid="71"/>
                                        </p:tgtEl>
                                      </p:cBhvr>
                                    </p:animEffect>
                                  </p:childTnLst>
                                </p:cTn>
                              </p:par>
                            </p:childTnLst>
                          </p:cTn>
                        </p:par>
                        <p:par>
                          <p:cTn id="140" fill="hold" nodeType="afterGroup">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500"/>
                                        <p:tgtEl>
                                          <p:spTgt spid="72"/>
                                        </p:tgtEl>
                                      </p:cBhvr>
                                    </p:animEffect>
                                  </p:childTnLst>
                                </p:cTn>
                              </p:par>
                              <p:par>
                                <p:cTn id="144" presetID="10" presetClass="entr" presetSubtype="0" fill="hold" nodeType="withEffect">
                                  <p:stCondLst>
                                    <p:cond delay="0"/>
                                  </p:stCondLst>
                                  <p:childTnLst>
                                    <p:set>
                                      <p:cBhvr>
                                        <p:cTn id="145" dur="1" fill="hold">
                                          <p:stCondLst>
                                            <p:cond delay="0"/>
                                          </p:stCondLst>
                                        </p:cTn>
                                        <p:tgtEl>
                                          <p:spTgt spid="74756"/>
                                        </p:tgtEl>
                                        <p:attrNameLst>
                                          <p:attrName>style.visibility</p:attrName>
                                        </p:attrNameLst>
                                      </p:cBhvr>
                                      <p:to>
                                        <p:strVal val="visible"/>
                                      </p:to>
                                    </p:set>
                                    <p:animEffect transition="in" filter="fade">
                                      <p:cBhvr>
                                        <p:cTn id="146" dur="500"/>
                                        <p:tgtEl>
                                          <p:spTgt spid="74756"/>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xit" presetSubtype="0" fill="hold" nodeType="clickEffect">
                                  <p:stCondLst>
                                    <p:cond delay="0"/>
                                  </p:stCondLst>
                                  <p:childTnLst>
                                    <p:animEffect transition="out" filter="fade">
                                      <p:cBhvr>
                                        <p:cTn id="150" dur="500"/>
                                        <p:tgtEl>
                                          <p:spTgt spid="71"/>
                                        </p:tgtEl>
                                      </p:cBhvr>
                                    </p:animEffect>
                                    <p:set>
                                      <p:cBhvr>
                                        <p:cTn id="151" dur="1" fill="hold">
                                          <p:stCondLst>
                                            <p:cond delay="499"/>
                                          </p:stCondLst>
                                        </p:cTn>
                                        <p:tgtEl>
                                          <p:spTgt spid="71"/>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74756"/>
                                        </p:tgtEl>
                                      </p:cBhvr>
                                    </p:animEffect>
                                    <p:set>
                                      <p:cBhvr>
                                        <p:cTn id="154" dur="1" fill="hold">
                                          <p:stCondLst>
                                            <p:cond delay="499"/>
                                          </p:stCondLst>
                                        </p:cTn>
                                        <p:tgtEl>
                                          <p:spTgt spid="74756"/>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animEffect transition="in" filter="fade">
                                      <p:cBhvr>
                                        <p:cTn id="157" dur="500"/>
                                        <p:tgtEl>
                                          <p:spTgt spid="74"/>
                                        </p:tgtEl>
                                      </p:cBhvr>
                                    </p:animEffect>
                                  </p:childTnLst>
                                  <p:subTnLst>
                                    <p:audio>
                                      <p:cMediaNode>
                                        <p:cTn display="0" masterRel="sameClick">
                                          <p:stCondLst>
                                            <p:cond evt="begin" delay="0">
                                              <p:tn val="155"/>
                                            </p:cond>
                                          </p:stCondLst>
                                          <p:endCondLst>
                                            <p:cond evt="onStopAudio" delay="0">
                                              <p:tgtEl>
                                                <p:sldTgt/>
                                              </p:tgtEl>
                                            </p:cond>
                                          </p:endCondLst>
                                        </p:cTn>
                                        <p:tgtEl>
                                          <p:sndTgt r:embed="rId2" name="bomb.wav"/>
                                        </p:tgtEl>
                                      </p:cMediaNode>
                                    </p:audio>
                                  </p:subTnLst>
                                </p:cTn>
                              </p:par>
                              <p:par>
                                <p:cTn id="158" presetID="10" presetClass="entr" presetSubtype="0" fill="hold" nodeType="withEffect">
                                  <p:stCondLst>
                                    <p:cond delay="0"/>
                                  </p:stCondLst>
                                  <p:childTnLst>
                                    <p:set>
                                      <p:cBhvr>
                                        <p:cTn id="159" dur="1" fill="hold">
                                          <p:stCondLst>
                                            <p:cond delay="0"/>
                                          </p:stCondLst>
                                        </p:cTn>
                                        <p:tgtEl>
                                          <p:spTgt spid="90"/>
                                        </p:tgtEl>
                                        <p:attrNameLst>
                                          <p:attrName>style.visibility</p:attrName>
                                        </p:attrNameLst>
                                      </p:cBhvr>
                                      <p:to>
                                        <p:strVal val="visible"/>
                                      </p:to>
                                    </p:set>
                                    <p:animEffect transition="in" filter="fade">
                                      <p:cBhvr>
                                        <p:cTn id="160" dur="500"/>
                                        <p:tgtEl>
                                          <p:spTgt spid="90"/>
                                        </p:tgtEl>
                                      </p:cBhvr>
                                    </p:animEffect>
                                  </p:childTnLst>
                                </p:cTn>
                              </p:par>
                              <p:par>
                                <p:cTn id="161" presetID="10" presetClass="entr" presetSubtype="0" fill="hold" nodeType="with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fade">
                                      <p:cBhvr>
                                        <p:cTn id="163" dur="500"/>
                                        <p:tgtEl>
                                          <p:spTgt spid="73"/>
                                        </p:tgtEl>
                                      </p:cBhvr>
                                    </p:animEffect>
                                  </p:childTnLst>
                                  <p:subTnLst>
                                    <p:audio>
                                      <p:cMediaNode>
                                        <p:cTn display="0" masterRel="sameClick">
                                          <p:stCondLst>
                                            <p:cond evt="begin" delay="0">
                                              <p:tn val="161"/>
                                            </p:cond>
                                          </p:stCondLst>
                                          <p:endCondLst>
                                            <p:cond evt="onStopAudio" delay="0">
                                              <p:tgtEl>
                                                <p:sldTgt/>
                                              </p:tgtEl>
                                            </p:cond>
                                          </p:endCondLst>
                                        </p:cTn>
                                        <p:tgtEl>
                                          <p:sndTgt r:embed="rId2" name="bomb.wav"/>
                                        </p:tgtEl>
                                      </p:cMediaNode>
                                    </p:audio>
                                  </p:subTnLst>
                                </p:cTn>
                              </p:par>
                              <p:par>
                                <p:cTn id="164" presetID="10" presetClass="entr" presetSubtype="0" fill="hold" nodeType="with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fade">
                                      <p:cBhvr>
                                        <p:cTn id="166" dur="500"/>
                                        <p:tgtEl>
                                          <p:spTgt spid="75"/>
                                        </p:tgtEl>
                                      </p:cBhvr>
                                    </p:animEffect>
                                  </p:childTnLst>
                                </p:cTn>
                              </p:par>
                            </p:childTnLst>
                          </p:cTn>
                        </p:par>
                        <p:par>
                          <p:cTn id="167" fill="hold" nodeType="afterGroup">
                            <p:stCondLst>
                              <p:cond delay="500"/>
                            </p:stCondLst>
                            <p:childTnLst>
                              <p:par>
                                <p:cTn id="168" presetID="10" presetClass="entr" presetSubtype="0" fill="hold" grpId="0" nodeType="afterEffect">
                                  <p:stCondLst>
                                    <p:cond delay="0"/>
                                  </p:stCondLst>
                                  <p:childTnLst>
                                    <p:set>
                                      <p:cBhvr>
                                        <p:cTn id="169" dur="1" fill="hold">
                                          <p:stCondLst>
                                            <p:cond delay="0"/>
                                          </p:stCondLst>
                                        </p:cTn>
                                        <p:tgtEl>
                                          <p:spTgt spid="76"/>
                                        </p:tgtEl>
                                        <p:attrNameLst>
                                          <p:attrName>style.visibility</p:attrName>
                                        </p:attrNameLst>
                                      </p:cBhvr>
                                      <p:to>
                                        <p:strVal val="visible"/>
                                      </p:to>
                                    </p:set>
                                    <p:animEffect transition="in" filter="fade">
                                      <p:cBhvr>
                                        <p:cTn id="170" dur="500"/>
                                        <p:tgtEl>
                                          <p:spTgt spid="76"/>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xit" presetSubtype="0" fill="hold" nodeType="clickEffect">
                                  <p:stCondLst>
                                    <p:cond delay="0"/>
                                  </p:stCondLst>
                                  <p:childTnLst>
                                    <p:animEffect transition="out" filter="fade">
                                      <p:cBhvr>
                                        <p:cTn id="174" dur="500"/>
                                        <p:tgtEl>
                                          <p:spTgt spid="75"/>
                                        </p:tgtEl>
                                      </p:cBhvr>
                                    </p:animEffect>
                                    <p:set>
                                      <p:cBhvr>
                                        <p:cTn id="175" dur="1" fill="hold">
                                          <p:stCondLst>
                                            <p:cond delay="499"/>
                                          </p:stCondLst>
                                        </p:cTn>
                                        <p:tgtEl>
                                          <p:spTgt spid="75"/>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90"/>
                                        </p:tgtEl>
                                      </p:cBhvr>
                                    </p:animEffect>
                                    <p:set>
                                      <p:cBhvr>
                                        <p:cTn id="178" dur="1" fill="hold">
                                          <p:stCondLst>
                                            <p:cond delay="499"/>
                                          </p:stCondLst>
                                        </p:cTn>
                                        <p:tgtEl>
                                          <p:spTgt spid="90"/>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78"/>
                                        </p:tgtEl>
                                        <p:attrNameLst>
                                          <p:attrName>style.visibility</p:attrName>
                                        </p:attrNameLst>
                                      </p:cBhvr>
                                      <p:to>
                                        <p:strVal val="visible"/>
                                      </p:to>
                                    </p:set>
                                    <p:animEffect transition="in" filter="fade">
                                      <p:cBhvr>
                                        <p:cTn id="181" dur="500"/>
                                        <p:tgtEl>
                                          <p:spTgt spid="7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7"/>
                                        </p:tgtEl>
                                        <p:attrNameLst>
                                          <p:attrName>style.visibility</p:attrName>
                                        </p:attrNameLst>
                                      </p:cBhvr>
                                      <p:to>
                                        <p:strVal val="visible"/>
                                      </p:to>
                                    </p:set>
                                    <p:animEffect transition="in" filter="fade">
                                      <p:cBhvr>
                                        <p:cTn id="184" dur="500"/>
                                        <p:tgtEl>
                                          <p:spTgt spid="77"/>
                                        </p:tgtEl>
                                      </p:cBhvr>
                                    </p:animEffect>
                                  </p:childTnLst>
                                </p:cTn>
                              </p:par>
                              <p:par>
                                <p:cTn id="185" presetID="10" presetClass="entr" presetSubtype="0" fill="hold" nodeType="withEffect">
                                  <p:stCondLst>
                                    <p:cond delay="0"/>
                                  </p:stCondLst>
                                  <p:childTnLst>
                                    <p:set>
                                      <p:cBhvr>
                                        <p:cTn id="186" dur="1" fill="hold">
                                          <p:stCondLst>
                                            <p:cond delay="0"/>
                                          </p:stCondLst>
                                        </p:cTn>
                                        <p:tgtEl>
                                          <p:spTgt spid="79"/>
                                        </p:tgtEl>
                                        <p:attrNameLst>
                                          <p:attrName>style.visibility</p:attrName>
                                        </p:attrNameLst>
                                      </p:cBhvr>
                                      <p:to>
                                        <p:strVal val="visible"/>
                                      </p:to>
                                    </p:set>
                                    <p:animEffect transition="in" filter="fade">
                                      <p:cBhvr>
                                        <p:cTn id="187" dur="500"/>
                                        <p:tgtEl>
                                          <p:spTgt spid="79"/>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91"/>
                                        </p:tgtEl>
                                        <p:attrNameLst>
                                          <p:attrName>style.visibility</p:attrName>
                                        </p:attrNameLst>
                                      </p:cBhvr>
                                      <p:to>
                                        <p:strVal val="visible"/>
                                      </p:to>
                                    </p:set>
                                    <p:animEffect transition="in" filter="fade">
                                      <p:cBhvr>
                                        <p:cTn id="192" dur="500"/>
                                        <p:tgtEl>
                                          <p:spTgt spid="91"/>
                                        </p:tgtEl>
                                      </p:cBhvr>
                                    </p:animEffect>
                                  </p:childTnLst>
                                  <p:subTnLst>
                                    <p:audio>
                                      <p:cMediaNode>
                                        <p:cTn display="0" masterRel="sameClick">
                                          <p:stCondLst>
                                            <p:cond evt="begin" delay="0">
                                              <p:tn val="190"/>
                                            </p:cond>
                                          </p:stCondLst>
                                          <p:endCondLst>
                                            <p:cond evt="onStopAudio" delay="0">
                                              <p:tgtEl>
                                                <p:sldTgt/>
                                              </p:tgtEl>
                                            </p:cond>
                                          </p:endCondLst>
                                        </p:cTn>
                                        <p:tgtEl>
                                          <p:sndTgt r:embed="rId2" name="bomb.wav"/>
                                        </p:tgtEl>
                                      </p:cMediaNode>
                                    </p:audio>
                                  </p:subTnLst>
                                </p:cTn>
                              </p:par>
                              <p:par>
                                <p:cTn id="193" presetID="10" presetClass="entr" presetSubtype="0" fill="hold" grpId="0" nodeType="withEffect">
                                  <p:stCondLst>
                                    <p:cond delay="0"/>
                                  </p:stCondLst>
                                  <p:childTnLst>
                                    <p:set>
                                      <p:cBhvr>
                                        <p:cTn id="194" dur="1" fill="hold">
                                          <p:stCondLst>
                                            <p:cond delay="0"/>
                                          </p:stCondLst>
                                        </p:cTn>
                                        <p:tgtEl>
                                          <p:spTgt spid="92"/>
                                        </p:tgtEl>
                                        <p:attrNameLst>
                                          <p:attrName>style.visibility</p:attrName>
                                        </p:attrNameLst>
                                      </p:cBhvr>
                                      <p:to>
                                        <p:strVal val="visible"/>
                                      </p:to>
                                    </p:set>
                                    <p:animEffect transition="in" filter="fade">
                                      <p:cBhvr>
                                        <p:cTn id="195" dur="500"/>
                                        <p:tgtEl>
                                          <p:spTgt spid="92"/>
                                        </p:tgtEl>
                                      </p:cBhvr>
                                    </p:animEffect>
                                  </p:childTnLst>
                                  <p:subTnLst>
                                    <p:audio>
                                      <p:cMediaNode>
                                        <p:cTn display="0" masterRel="sameClick">
                                          <p:stCondLst>
                                            <p:cond evt="begin" delay="0">
                                              <p:tn val="193"/>
                                            </p:cond>
                                          </p:stCondLst>
                                          <p:endCondLst>
                                            <p:cond evt="onStopAudio" delay="0">
                                              <p:tgtEl>
                                                <p:sldTgt/>
                                              </p:tgtEl>
                                            </p:cond>
                                          </p:endCondLst>
                                        </p:cTn>
                                        <p:tgtEl>
                                          <p:sndTgt r:embed="rId2" name="bomb.wav"/>
                                        </p:tgtEl>
                                      </p:cMediaNode>
                                    </p:audio>
                                  </p:subTnLst>
                                </p:cTn>
                              </p:par>
                              <p:par>
                                <p:cTn id="196" presetID="10" presetClass="entr" presetSubtype="0" fill="hold" nodeType="withEffect">
                                  <p:stCondLst>
                                    <p:cond delay="0"/>
                                  </p:stCondLst>
                                  <p:childTnLst>
                                    <p:set>
                                      <p:cBhvr>
                                        <p:cTn id="197" dur="1" fill="hold">
                                          <p:stCondLst>
                                            <p:cond delay="0"/>
                                          </p:stCondLst>
                                        </p:cTn>
                                        <p:tgtEl>
                                          <p:spTgt spid="93"/>
                                        </p:tgtEl>
                                        <p:attrNameLst>
                                          <p:attrName>style.visibility</p:attrName>
                                        </p:attrNameLst>
                                      </p:cBhvr>
                                      <p:to>
                                        <p:strVal val="visible"/>
                                      </p:to>
                                    </p:set>
                                    <p:animEffect transition="in" filter="fade">
                                      <p:cBhvr>
                                        <p:cTn id="198" dur="500"/>
                                        <p:tgtEl>
                                          <p:spTgt spid="93"/>
                                        </p:tgtEl>
                                      </p:cBhvr>
                                    </p:animEffect>
                                  </p:childTnLst>
                                </p:cTn>
                              </p:par>
                            </p:childTnLst>
                          </p:cTn>
                        </p:par>
                        <p:par>
                          <p:cTn id="199" fill="hold" nodeType="afterGroup">
                            <p:stCondLst>
                              <p:cond delay="500"/>
                            </p:stCondLst>
                            <p:childTnLst>
                              <p:par>
                                <p:cTn id="200" presetID="10" presetClass="entr" presetSubtype="0" fill="hold" grpId="0" nodeType="afterEffect">
                                  <p:stCondLst>
                                    <p:cond delay="0"/>
                                  </p:stCondLst>
                                  <p:childTnLst>
                                    <p:set>
                                      <p:cBhvr>
                                        <p:cTn id="201" dur="1" fill="hold">
                                          <p:stCondLst>
                                            <p:cond delay="0"/>
                                          </p:stCondLst>
                                        </p:cTn>
                                        <p:tgtEl>
                                          <p:spTgt spid="95"/>
                                        </p:tgtEl>
                                        <p:attrNameLst>
                                          <p:attrName>style.visibility</p:attrName>
                                        </p:attrNameLst>
                                      </p:cBhvr>
                                      <p:to>
                                        <p:strVal val="visible"/>
                                      </p:to>
                                    </p:set>
                                    <p:animEffect transition="in" filter="fade">
                                      <p:cBhvr>
                                        <p:cTn id="202" dur="500"/>
                                        <p:tgtEl>
                                          <p:spTgt spid="95"/>
                                        </p:tgtEl>
                                      </p:cBhvr>
                                    </p:animEffect>
                                  </p:childTnLst>
                                  <p:subTnLst>
                                    <p:audio>
                                      <p:cMediaNode>
                                        <p:cTn display="0" masterRel="sameClick">
                                          <p:stCondLst>
                                            <p:cond evt="begin" delay="0">
                                              <p:tn val="200"/>
                                            </p:cond>
                                          </p:stCondLst>
                                          <p:endCondLst>
                                            <p:cond evt="onStopAudio" delay="0">
                                              <p:tgtEl>
                                                <p:sldTgt/>
                                              </p:tgtEl>
                                            </p:cond>
                                          </p:endCondLst>
                                        </p:cTn>
                                        <p:tgtEl>
                                          <p:sndTgt r:embed="rId2" name="bomb.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xit" presetSubtype="0" fill="hold" nodeType="clickEffect">
                                  <p:stCondLst>
                                    <p:cond delay="0"/>
                                  </p:stCondLst>
                                  <p:childTnLst>
                                    <p:animEffect transition="out" filter="fade">
                                      <p:cBhvr>
                                        <p:cTn id="206" dur="500"/>
                                        <p:tgtEl>
                                          <p:spTgt spid="93"/>
                                        </p:tgtEl>
                                      </p:cBhvr>
                                    </p:animEffect>
                                    <p:set>
                                      <p:cBhvr>
                                        <p:cTn id="207" dur="1" fill="hold">
                                          <p:stCondLst>
                                            <p:cond delay="499"/>
                                          </p:stCondLst>
                                        </p:cTn>
                                        <p:tgtEl>
                                          <p:spTgt spid="93"/>
                                        </p:tgtEl>
                                        <p:attrNameLst>
                                          <p:attrName>style.visibility</p:attrName>
                                        </p:attrNameLst>
                                      </p:cBhvr>
                                      <p:to>
                                        <p:strVal val="hidden"/>
                                      </p:to>
                                    </p:set>
                                  </p:childTnLst>
                                </p:cTn>
                              </p:par>
                              <p:par>
                                <p:cTn id="208" presetID="10" presetClass="entr" presetSubtype="0" fill="hold" nodeType="withEffect">
                                  <p:stCondLst>
                                    <p:cond delay="0"/>
                                  </p:stCondLst>
                                  <p:childTnLst>
                                    <p:set>
                                      <p:cBhvr>
                                        <p:cTn id="209" dur="1" fill="hold">
                                          <p:stCondLst>
                                            <p:cond delay="0"/>
                                          </p:stCondLst>
                                        </p:cTn>
                                        <p:tgtEl>
                                          <p:spTgt spid="94"/>
                                        </p:tgtEl>
                                        <p:attrNameLst>
                                          <p:attrName>style.visibility</p:attrName>
                                        </p:attrNameLst>
                                      </p:cBhvr>
                                      <p:to>
                                        <p:strVal val="visible"/>
                                      </p:to>
                                    </p:set>
                                    <p:animEffect transition="in" filter="fade">
                                      <p:cBhvr>
                                        <p:cTn id="210" dur="500"/>
                                        <p:tgtEl>
                                          <p:spTgt spid="94"/>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0" presetClass="entr" presetSubtype="0" fill="hold" nodeType="clickEffect">
                                  <p:stCondLst>
                                    <p:cond delay="0"/>
                                  </p:stCondLst>
                                  <p:childTnLst>
                                    <p:set>
                                      <p:cBhvr>
                                        <p:cTn id="214" dur="1" fill="hold">
                                          <p:stCondLst>
                                            <p:cond delay="0"/>
                                          </p:stCondLst>
                                        </p:cTn>
                                        <p:tgtEl>
                                          <p:spTgt spid="80"/>
                                        </p:tgtEl>
                                        <p:attrNameLst>
                                          <p:attrName>style.visibility</p:attrName>
                                        </p:attrNameLst>
                                      </p:cBhvr>
                                      <p:to>
                                        <p:strVal val="visible"/>
                                      </p:to>
                                    </p:set>
                                    <p:animEffect transition="in" filter="fade">
                                      <p:cBhvr>
                                        <p:cTn id="215" dur="500"/>
                                        <p:tgtEl>
                                          <p:spTgt spid="80"/>
                                        </p:tgtEl>
                                      </p:cBhvr>
                                    </p:animEffect>
                                  </p:childTnLst>
                                  <p:subTnLst>
                                    <p:audio>
                                      <p:cMediaNode vol="100000">
                                        <p:cTn display="0" masterRel="sameClick">
                                          <p:stCondLst>
                                            <p:cond evt="begin" delay="0">
                                              <p:tn val="213"/>
                                            </p:cond>
                                          </p:stCondLst>
                                          <p:endCondLst>
                                            <p:cond evt="onStopAudio" delay="0">
                                              <p:tgtEl>
                                                <p:sldTgt/>
                                              </p:tgtEl>
                                            </p:cond>
                                          </p:endCondLst>
                                        </p:cTn>
                                        <p:tgtEl>
                                          <p:sndTgt r:embed="rId3" name="applause.wav"/>
                                        </p:tgtEl>
                                      </p:cMediaNode>
                                    </p:audio>
                                  </p:subTnLst>
                                </p:cTn>
                              </p:par>
                              <p:par>
                                <p:cTn id="216" presetID="10" presetClass="exit" presetSubtype="0" fill="hold" nodeType="withEffect">
                                  <p:stCondLst>
                                    <p:cond delay="0"/>
                                  </p:stCondLst>
                                  <p:childTnLst>
                                    <p:animEffect transition="out" filter="fade">
                                      <p:cBhvr>
                                        <p:cTn id="217" dur="500"/>
                                        <p:tgtEl>
                                          <p:spTgt spid="94"/>
                                        </p:tgtEl>
                                      </p:cBhvr>
                                    </p:animEffect>
                                    <p:set>
                                      <p:cBhvr>
                                        <p:cTn id="218"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5" grpId="0" animBg="1"/>
      <p:bldP spid="55" grpId="1" animBg="1"/>
      <p:bldP spid="58" grpId="0" animBg="1"/>
      <p:bldP spid="60" grpId="0" animBg="1"/>
      <p:bldP spid="63" grpId="0" animBg="1"/>
      <p:bldP spid="62" grpId="0" animBg="1"/>
      <p:bldP spid="67" grpId="0" animBg="1"/>
      <p:bldP spid="76" grpId="0" animBg="1"/>
      <p:bldP spid="74" grpId="0" animBg="1"/>
      <p:bldP spid="72" grpId="0" animBg="1"/>
      <p:bldP spid="70" grpId="0" animBg="1"/>
      <p:bldP spid="77" grpId="0"/>
      <p:bldP spid="87" grpId="0" animBg="1"/>
      <p:bldP spid="92" grpId="0" animBg="1"/>
      <p:bldP spid="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349500"/>
            <a:ext cx="9144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1647825" y="103188"/>
            <a:ext cx="58674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a:latin typeface="Calibri" charset="0"/>
              </a:rPr>
              <a:t>The American Revolution was </a:t>
            </a:r>
            <a:br>
              <a:rPr lang="en-US" sz="3200">
                <a:latin typeface="Calibri" charset="0"/>
              </a:rPr>
            </a:br>
            <a:r>
              <a:rPr lang="en-US" sz="3200">
                <a:latin typeface="Calibri" charset="0"/>
              </a:rPr>
              <a:t>inspired by the </a:t>
            </a:r>
            <a:r>
              <a:rPr lang="en-US" sz="3200" u="sng">
                <a:solidFill>
                  <a:srgbClr val="990099"/>
                </a:solidFill>
                <a:latin typeface="Calibri" charset="0"/>
              </a:rPr>
              <a:t>Enlightenment</a:t>
            </a:r>
            <a:endParaRPr lang="en-US" sz="3200"/>
          </a:p>
        </p:txBody>
      </p:sp>
      <p:sp>
        <p:nvSpPr>
          <p:cNvPr id="6" name="Rectangle 5"/>
          <p:cNvSpPr>
            <a:spLocks noChangeArrowheads="1"/>
          </p:cNvSpPr>
          <p:nvPr/>
        </p:nvSpPr>
        <p:spPr bwMode="auto">
          <a:xfrm>
            <a:off x="152400" y="990600"/>
            <a:ext cx="5562600" cy="1274763"/>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charset="0"/>
              </a:rPr>
              <a:t>John Locke—all men are born with natural rights &amp; citizens can revolt from tyrannical gov</a:t>
            </a:r>
            <a:r>
              <a:rPr lang="ja-JP" altLang="en-US" sz="3200">
                <a:latin typeface="Calibri" charset="0"/>
              </a:rPr>
              <a:t>’</a:t>
            </a:r>
            <a:r>
              <a:rPr lang="en-US" sz="3200">
                <a:latin typeface="Calibri" charset="0"/>
              </a:rPr>
              <a:t>ts</a:t>
            </a:r>
          </a:p>
        </p:txBody>
      </p:sp>
      <p:sp>
        <p:nvSpPr>
          <p:cNvPr id="7" name="Rectangle 6"/>
          <p:cNvSpPr>
            <a:spLocks noChangeArrowheads="1"/>
          </p:cNvSpPr>
          <p:nvPr/>
        </p:nvSpPr>
        <p:spPr bwMode="auto">
          <a:xfrm>
            <a:off x="76200" y="1068388"/>
            <a:ext cx="4699000" cy="1274762"/>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rPr>
              <a:t>Rousseau believed that citizens have a social contract with their gov</a:t>
            </a:r>
            <a:r>
              <a:rPr lang="ja-JP" altLang="en-US" sz="3200">
                <a:latin typeface="Calibri" charset="0"/>
              </a:rPr>
              <a:t>’</a:t>
            </a:r>
            <a:r>
              <a:rPr lang="en-US" sz="3200">
                <a:latin typeface="Calibri" charset="0"/>
              </a:rPr>
              <a:t>t </a:t>
            </a:r>
          </a:p>
        </p:txBody>
      </p:sp>
      <p:sp>
        <p:nvSpPr>
          <p:cNvPr id="8" name="Rectangle 7"/>
          <p:cNvSpPr>
            <a:spLocks noChangeArrowheads="1"/>
          </p:cNvSpPr>
          <p:nvPr/>
        </p:nvSpPr>
        <p:spPr bwMode="auto">
          <a:xfrm>
            <a:off x="836613" y="990600"/>
            <a:ext cx="3876675" cy="12747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charset="0"/>
              </a:rPr>
              <a:t>Montesquieu—separation of powers; checks &amp; balances</a:t>
            </a:r>
          </a:p>
        </p:txBody>
      </p:sp>
      <p:sp>
        <p:nvSpPr>
          <p:cNvPr id="9" name="Rectangle 8"/>
          <p:cNvSpPr>
            <a:spLocks noChangeArrowheads="1"/>
          </p:cNvSpPr>
          <p:nvPr/>
        </p:nvSpPr>
        <p:spPr bwMode="auto">
          <a:xfrm>
            <a:off x="4876800" y="990600"/>
            <a:ext cx="4191000" cy="1274763"/>
          </a:xfrm>
          <a:prstGeom prst="rect">
            <a:avLst/>
          </a:prstGeom>
          <a:solidFill>
            <a:srgbClr val="FFCCFF"/>
          </a:solidFill>
          <a:ln w="9525">
            <a:solidFill>
              <a:schemeClr val="tx1"/>
            </a:solidFill>
            <a:miter lim="800000"/>
            <a:headEnd/>
            <a:tailEnd/>
          </a:ln>
        </p:spPr>
        <p:txBody>
          <a:bodyPr>
            <a:spAutoFit/>
          </a:bodyPr>
          <a:lstStyle/>
          <a:p>
            <a:pPr marL="0" lvl="1" algn="ctr">
              <a:lnSpc>
                <a:spcPct val="80000"/>
              </a:lnSpc>
            </a:pPr>
            <a:r>
              <a:rPr lang="en-US" sz="3200">
                <a:latin typeface="Calibri" charset="0"/>
              </a:rPr>
              <a:t>Thomas Paine</a:t>
            </a:r>
            <a:r>
              <a:rPr lang="ja-JP" altLang="en-US" sz="3200">
                <a:latin typeface="Calibri" charset="0"/>
              </a:rPr>
              <a:t>’</a:t>
            </a:r>
            <a:r>
              <a:rPr lang="en-US" sz="3200">
                <a:latin typeface="Calibri" charset="0"/>
              </a:rPr>
              <a:t>s </a:t>
            </a:r>
            <a:br>
              <a:rPr lang="en-US" sz="3200">
                <a:latin typeface="Calibri" charset="0"/>
              </a:rPr>
            </a:br>
            <a:r>
              <a:rPr lang="en-US" sz="3200" i="1">
                <a:latin typeface="Calibri" charset="0"/>
              </a:rPr>
              <a:t>Common Sense</a:t>
            </a:r>
            <a:r>
              <a:rPr lang="en-US" sz="3200">
                <a:latin typeface="Calibri" charset="0"/>
              </a:rPr>
              <a:t> urged colonial independence </a:t>
            </a:r>
          </a:p>
        </p:txBody>
      </p:sp>
    </p:spTree>
    <p:extLst>
      <p:ext uri="{BB962C8B-B14F-4D97-AF65-F5344CB8AC3E}">
        <p14:creationId xmlns:p14="http://schemas.microsoft.com/office/powerpoint/2010/main" val="2458821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hoto of KING GEORGE III STATUE, 1776. &#10;Pulling down the statue of King George III in New York. Detail of painting, 1854, by William Walcu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61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Photo of KING GEORGE III STATUE, 1776. &#10;Pulling down the statue of King George III in New York. Detail of painting, 1854, by William Walcu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246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Grp="1" noChangeArrowheads="1"/>
          </p:cNvSpPr>
          <p:nvPr>
            <p:ph type="title"/>
          </p:nvPr>
        </p:nvSpPr>
        <p:spPr>
          <a:xfrm>
            <a:off x="5715000" y="457200"/>
            <a:ext cx="3429000" cy="6096000"/>
          </a:xfrm>
        </p:spPr>
        <p:txBody>
          <a:bodyPr/>
          <a:lstStyle/>
          <a:p>
            <a:r>
              <a:rPr lang="en-US">
                <a:solidFill>
                  <a:schemeClr val="tx1"/>
                </a:solidFill>
                <a:latin typeface="Calibri" charset="0"/>
                <a:cs typeface="Calibri" charset="0"/>
              </a:rPr>
              <a:t>By July 1776, </a:t>
            </a:r>
            <a:br>
              <a:rPr lang="en-US">
                <a:solidFill>
                  <a:schemeClr val="tx1"/>
                </a:solidFill>
                <a:latin typeface="Calibri" charset="0"/>
                <a:cs typeface="Calibri" charset="0"/>
              </a:rPr>
            </a:br>
            <a:r>
              <a:rPr lang="en-US">
                <a:solidFill>
                  <a:schemeClr val="tx1"/>
                </a:solidFill>
                <a:latin typeface="Calibri" charset="0"/>
                <a:cs typeface="Calibri" charset="0"/>
              </a:rPr>
              <a:t>how had colonial attitudes towards </a:t>
            </a:r>
            <a:br>
              <a:rPr lang="en-US">
                <a:solidFill>
                  <a:schemeClr val="tx1"/>
                </a:solidFill>
                <a:latin typeface="Calibri" charset="0"/>
                <a:cs typeface="Calibri" charset="0"/>
              </a:rPr>
            </a:br>
            <a:r>
              <a:rPr lang="en-US">
                <a:solidFill>
                  <a:schemeClr val="tx1"/>
                </a:solidFill>
                <a:latin typeface="Calibri" charset="0"/>
                <a:cs typeface="Calibri" charset="0"/>
              </a:rPr>
              <a:t>Great Britain changed?</a:t>
            </a:r>
          </a:p>
        </p:txBody>
      </p:sp>
    </p:spTree>
    <p:extLst>
      <p:ext uri="{BB962C8B-B14F-4D97-AF65-F5344CB8AC3E}">
        <p14:creationId xmlns:p14="http://schemas.microsoft.com/office/powerpoint/2010/main" val="102707777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3691</TotalTime>
  <Words>819</Words>
  <Application>Microsoft Macintosh PowerPoint</Application>
  <PresentationFormat>On-screen Show (4:3)</PresentationFormat>
  <Paragraphs>120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Declaration of Independence </vt:lpstr>
      <vt:lpstr>PowerPoint Presentation</vt:lpstr>
      <vt:lpstr>PowerPoint Presentation</vt:lpstr>
      <vt:lpstr>How did William Penn’s principles regarding his “holy experiment” colony affect those who chose to settle in Pennsylvania? </vt:lpstr>
      <vt:lpstr>PowerPoint Presentation</vt:lpstr>
      <vt:lpstr>Quick Review: How did we get to this point? </vt:lpstr>
      <vt:lpstr>PowerPoint Presentation</vt:lpstr>
      <vt:lpstr>PowerPoint Presentation</vt:lpstr>
      <vt:lpstr>By July 1776,  how had colonial attitudes towards  Great Britain changed?</vt:lpstr>
      <vt:lpstr>PowerPoint Presentation</vt:lpstr>
      <vt:lpstr>PowerPoint Presentation</vt:lpstr>
      <vt:lpstr>Declaration of Independence (July 4, 1776)</vt:lpstr>
      <vt:lpstr>Two Treatises on Government  John Locke</vt:lpstr>
      <vt:lpstr>Examining Excerpts from the Declaration of Independence: Read each passed of the  Declaration of Independence. Working with a partner, summarize the main idea and write it in your own words in the chart  </vt:lpstr>
      <vt:lpstr>Decoding the Declaration of Independence</vt:lpstr>
      <vt:lpstr>The Declaration of Independence  &amp; Influences from the Enlightenment</vt:lpstr>
      <vt:lpstr>Read Paragraph 2 of Declaration </vt:lpstr>
      <vt:lpstr>PowerPoint Presentation</vt:lpstr>
      <vt:lpstr>America: The Story of Us American Revolution (3.31)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of Independence </dc:title>
  <dc:creator>Lauren James</dc:creator>
  <cp:lastModifiedBy>Lauren James</cp:lastModifiedBy>
  <cp:revision>3</cp:revision>
  <dcterms:created xsi:type="dcterms:W3CDTF">2014-03-06T19:48:08Z</dcterms:created>
  <dcterms:modified xsi:type="dcterms:W3CDTF">2014-03-10T13:07:41Z</dcterms:modified>
</cp:coreProperties>
</file>