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</p:sldMasterIdLst>
  <p:sldIdLst>
    <p:sldId id="275" r:id="rId16"/>
    <p:sldId id="258" r:id="rId17"/>
    <p:sldId id="273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4" r:id="rId27"/>
    <p:sldId id="270" r:id="rId28"/>
    <p:sldId id="271" r:id="rId29"/>
    <p:sldId id="27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" charset="0"/>
        <a:ea typeface="+mn-ea"/>
        <a:cs typeface="+mn-cs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814E8-21FE-4BA2-966F-DD7355312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47493-B75D-4469-BF2F-47A3CF176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AB760-6B7D-4883-B8C5-0EDBF9966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7800"/>
            <a:ext cx="2057400" cy="594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800"/>
            <a:ext cx="6019800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685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0" y="1943100"/>
            <a:ext cx="1320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4200" y="1943100"/>
            <a:ext cx="1320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3100"/>
            <a:ext cx="360680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6850" y="1943100"/>
            <a:ext cx="1695450" cy="402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A72-087C-4020-9535-75E4AD373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77800"/>
            <a:ext cx="1841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77800"/>
            <a:ext cx="5372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889000"/>
            <a:ext cx="360680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9000"/>
            <a:ext cx="360680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F4C1-B429-4C67-A345-95A4E0E9C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4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17CE5-8502-4484-9F7D-DDAFC6732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3530600"/>
            <a:ext cx="3606800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30600"/>
            <a:ext cx="3606800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97BAC-7E95-4D4F-9D93-0F9B596A9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155700"/>
            <a:ext cx="1841500" cy="317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155700"/>
            <a:ext cx="5372100" cy="317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D2024-26E1-4561-B0C8-ED8A44D63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87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280E8-4EB4-4E7C-A473-FFCE9A1E0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87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E2580-A921-4402-84CA-12DFF033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3782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4450" y="33782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40125" y="990600"/>
            <a:ext cx="1031875" cy="471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990600"/>
            <a:ext cx="2943225" cy="471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253B-B661-4316-983B-CCFBCAF9A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3782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4450" y="3378200"/>
            <a:ext cx="1987550" cy="232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40125" y="990600"/>
            <a:ext cx="1031875" cy="471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990600"/>
            <a:ext cx="2943225" cy="471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" charset="0"/>
              </a:rPr>
              <a:t>Second level</a:t>
            </a:r>
          </a:p>
          <a:p>
            <a:pPr lvl="2"/>
            <a:r>
              <a:rPr lang="en-US" smtClean="0">
                <a:sym typeface="Times" charset="0"/>
              </a:rPr>
              <a:t>Third level</a:t>
            </a:r>
          </a:p>
          <a:p>
            <a:pPr lvl="3"/>
            <a:r>
              <a:rPr lang="en-US" smtClean="0">
                <a:sym typeface="Times" charset="0"/>
              </a:rPr>
              <a:t>Fourth level</a:t>
            </a:r>
          </a:p>
          <a:p>
            <a:pPr lvl="4"/>
            <a:r>
              <a:rPr lang="en-US" smtClean="0">
                <a:sym typeface="Times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248400"/>
            <a:ext cx="2921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Times" charset="0"/>
              </a:defRPr>
            </a:lvl1pPr>
          </a:lstStyle>
          <a:p>
            <a:pPr>
              <a:defRPr/>
            </a:pPr>
            <a:fld id="{4F2FE4F3-C2AF-423D-84FF-46C9A271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 W3" charset="0"/>
          <a:cs typeface="ヒラギノ明朝 Pro W3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Lucida Grande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Lucida Grande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Lucida Grande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Lucida Grande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6350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98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573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748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96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3368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7940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512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084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6350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98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573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748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96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3368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7940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512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084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35433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5381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42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604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477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7827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399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971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1543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115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73660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5381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42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604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477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7827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399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971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1543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115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0" y="1943100"/>
            <a:ext cx="27940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5381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42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604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477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7827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399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971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1543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115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35433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5381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842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604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4779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782763" indent="-347663" algn="l" rtl="0" eaLnBrk="0" fontAlgn="base" hangingPunct="0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399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971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1543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11563" indent="-347663" algn="l" rtl="0" fontAlgn="base">
        <a:spcBef>
          <a:spcPts val="2700"/>
        </a:spcBef>
        <a:spcAft>
          <a:spcPct val="0"/>
        </a:spcAft>
        <a:buSzPct val="171000"/>
        <a:buFont typeface="Lucida Grand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77800"/>
            <a:ext cx="73660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943100"/>
            <a:ext cx="73660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5969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17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192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67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41500" indent="-406400" algn="l" rtl="0" eaLnBrk="0" fontAlgn="base" hangingPunct="0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987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7559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131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70300" indent="-406400" algn="l" rtl="0" fontAlgn="base">
        <a:spcBef>
          <a:spcPts val="16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889000"/>
            <a:ext cx="7366000" cy="508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596900" indent="-406400" algn="l" rtl="0" eaLnBrk="0" fontAlgn="base" hangingPunct="0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1700" indent="-406400" algn="l" rtl="0" eaLnBrk="0" fontAlgn="base" hangingPunct="0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19200" indent="-406400" algn="l" rtl="0" eaLnBrk="0" fontAlgn="base" hangingPunct="0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6700" indent="-406400" algn="l" rtl="0" eaLnBrk="0" fontAlgn="base" hangingPunct="0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41500" indent="-406400" algn="l" rtl="0" eaLnBrk="0" fontAlgn="base" hangingPunct="0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298700" indent="-406400" algn="l" rtl="0" fontAlgn="base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755900" indent="-406400" algn="l" rtl="0" fontAlgn="base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13100" indent="-406400" algn="l" rtl="0" fontAlgn="base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70300" indent="-406400" algn="l" rtl="0" fontAlgn="base">
        <a:spcBef>
          <a:spcPts val="3300"/>
        </a:spcBef>
        <a:spcAft>
          <a:spcPct val="0"/>
        </a:spcAft>
        <a:buSzPct val="171000"/>
        <a:buFont typeface="Lucida Grande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2095500"/>
            <a:ext cx="7366000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3530600"/>
            <a:ext cx="73660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155700"/>
            <a:ext cx="73660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5181600"/>
            <a:ext cx="73660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5181600"/>
            <a:ext cx="73660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3782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9906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3782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990600"/>
            <a:ext cx="4127500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 W3" charset="0"/>
          <a:cs typeface="ヒラギノ角ゴ Pro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876300" y="2146300"/>
            <a:ext cx="7353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5300">
                <a:solidFill>
                  <a:srgbClr val="0A0088"/>
                </a:solidFill>
                <a:cs typeface="Times" charset="0"/>
              </a:rPr>
              <a:t>Constitutional Convention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z="7200" smtClean="0">
                <a:solidFill>
                  <a:srgbClr val="09003E"/>
                </a:solidFill>
                <a:latin typeface="Bodoni SvtyTwo ITC TT-BookIta" charset="0"/>
                <a:sym typeface="Bodoni SvtyTwo ITC TT-BookIta" charset="0"/>
              </a:rPr>
              <a:t>Amendments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" y="1816100"/>
            <a:ext cx="3810000" cy="4876800"/>
          </a:xfrm>
        </p:spPr>
        <p:txBody>
          <a:bodyPr rIns="132080"/>
          <a:lstStyle/>
          <a:p>
            <a:pPr eaLnBrk="1" hangingPunct="1">
              <a:buFont typeface="Lucida Grande" charset="0"/>
              <a:buNone/>
            </a:pPr>
            <a:r>
              <a:rPr lang="en-US" sz="2800" smtClean="0"/>
              <a:t>	</a:t>
            </a:r>
            <a:r>
              <a:rPr lang="en-US" sz="2800" smtClean="0">
                <a:solidFill>
                  <a:srgbClr val="09003E"/>
                </a:solidFill>
              </a:rPr>
              <a:t>Before any of the states would sign the Constitution, the delegates wanted a way to </a:t>
            </a:r>
            <a:r>
              <a:rPr lang="en-US" sz="2800" i="1" u="sng" smtClean="0">
                <a:solidFill>
                  <a:srgbClr val="09003E"/>
                </a:solidFill>
              </a:rPr>
              <a:t>amend </a:t>
            </a:r>
            <a:r>
              <a:rPr lang="en-US" sz="2800" smtClean="0">
                <a:solidFill>
                  <a:srgbClr val="09003E"/>
                </a:solidFill>
              </a:rPr>
              <a:t>the Constitution in order for it to grow with the times and the country.</a:t>
            </a:r>
          </a:p>
        </p:txBody>
      </p:sp>
      <p:pic>
        <p:nvPicPr>
          <p:cNvPr id="24580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2300" y="1995488"/>
            <a:ext cx="45339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4"/>
          <p:cNvSpPr>
            <a:spLocks/>
          </p:cNvSpPr>
          <p:nvPr/>
        </p:nvSpPr>
        <p:spPr bwMode="auto">
          <a:xfrm>
            <a:off x="5549900" y="2781300"/>
            <a:ext cx="2514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 b="1" u="sng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Bill of Rights</a:t>
            </a:r>
          </a:p>
          <a:p>
            <a:pPr marL="39688">
              <a:spcBef>
                <a:spcPts val="1450"/>
              </a:spcBef>
            </a:pPr>
            <a:r>
              <a:rPr lang="en-US" sz="220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1st  Amendment</a:t>
            </a:r>
          </a:p>
          <a:p>
            <a:pPr marL="39688">
              <a:spcBef>
                <a:spcPts val="1450"/>
              </a:spcBef>
            </a:pPr>
            <a:r>
              <a:rPr lang="en-US" sz="220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2nd Amendment</a:t>
            </a:r>
          </a:p>
          <a:p>
            <a:pPr marL="39688">
              <a:spcBef>
                <a:spcPts val="1450"/>
              </a:spcBef>
            </a:pPr>
            <a:r>
              <a:rPr lang="en-US" sz="220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3rd Amendment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C0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600200"/>
          </a:xfrm>
        </p:spPr>
        <p:txBody>
          <a:bodyPr rIns="132080"/>
          <a:lstStyle/>
          <a:p>
            <a:pPr indent="0" eaLnBrk="1" hangingPunct="1"/>
            <a:r>
              <a:rPr lang="en-US" sz="7200" smtClean="0">
                <a:solidFill>
                  <a:srgbClr val="FFFFFF"/>
                </a:solidFill>
                <a:latin typeface="Bodoni SvtyTwo ITC TT-BookIta" charset="0"/>
                <a:sym typeface="Bodoni SvtyTwo ITC TT-BookIta" charset="0"/>
              </a:rPr>
              <a:t>Signing the Constitution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2184400"/>
            <a:ext cx="3810000" cy="4419600"/>
          </a:xfrm>
        </p:spPr>
        <p:txBody>
          <a:bodyPr rIns="132080"/>
          <a:lstStyle/>
          <a:p>
            <a:pPr marL="881063" lvl="1" indent="-342900" eaLnBrk="1" hangingPunct="1">
              <a:buFont typeface="Lucida Grande" charset="0"/>
              <a:buNone/>
            </a:pPr>
            <a:r>
              <a:rPr lang="en-US" smtClean="0">
                <a:solidFill>
                  <a:srgbClr val="FFFFFF"/>
                </a:solidFill>
              </a:rPr>
              <a:t>39 delegates signed</a:t>
            </a:r>
          </a:p>
          <a:p>
            <a:pPr marL="881063" lvl="1" indent="-342900" eaLnBrk="1" hangingPunct="1">
              <a:buFont typeface="Lucida Grande" charset="0"/>
              <a:buNone/>
            </a:pPr>
            <a:r>
              <a:rPr lang="en-US" smtClean="0">
                <a:solidFill>
                  <a:srgbClr val="FFFFFF"/>
                </a:solidFill>
              </a:rPr>
              <a:t>before leaving</a:t>
            </a:r>
          </a:p>
          <a:p>
            <a:pPr marL="881063" lvl="1" indent="-342900" eaLnBrk="1" hangingPunct="1">
              <a:buFont typeface="Lucida Grande" charset="0"/>
              <a:buNone/>
            </a:pPr>
            <a:r>
              <a:rPr lang="en-US" smtClean="0">
                <a:solidFill>
                  <a:srgbClr val="FFFFFF"/>
                </a:solidFill>
              </a:rPr>
              <a:t>Philadelphia.  Each</a:t>
            </a:r>
          </a:p>
          <a:p>
            <a:pPr marL="881063" lvl="1" indent="-342900" eaLnBrk="1" hangingPunct="1">
              <a:buFont typeface="Lucida Grande" charset="0"/>
              <a:buNone/>
            </a:pPr>
            <a:r>
              <a:rPr lang="en-US" smtClean="0">
                <a:solidFill>
                  <a:srgbClr val="FFFFFF"/>
                </a:solidFill>
              </a:rPr>
              <a:t>state planned to have</a:t>
            </a:r>
          </a:p>
          <a:p>
            <a:pPr marL="881063" lvl="1" indent="-342900" eaLnBrk="1" hangingPunct="1">
              <a:buFont typeface="Lucida Grande" charset="0"/>
              <a:buNone/>
            </a:pPr>
            <a:r>
              <a:rPr lang="en-US" smtClean="0">
                <a:solidFill>
                  <a:srgbClr val="FFFFFF"/>
                </a:solidFill>
              </a:rPr>
              <a:t>its own convention to</a:t>
            </a:r>
          </a:p>
          <a:p>
            <a:pPr marL="881063" lvl="1" indent="-342900" eaLnBrk="1" hangingPunct="1">
              <a:buFont typeface="Lucida Grande" charset="0"/>
              <a:buNone/>
            </a:pPr>
            <a:r>
              <a:rPr lang="en-US" smtClean="0">
                <a:solidFill>
                  <a:srgbClr val="FFFFFF"/>
                </a:solidFill>
              </a:rPr>
              <a:t>vote on the adoption.</a:t>
            </a:r>
          </a:p>
          <a:p>
            <a:pPr eaLnBrk="1" hangingPunct="1">
              <a:buFont typeface="Lucida Grande" charset="0"/>
              <a:buNone/>
            </a:pPr>
            <a:endParaRPr lang="en-US" sz="2800" smtClean="0">
              <a:solidFill>
                <a:srgbClr val="FFFFFF"/>
              </a:solidFill>
            </a:endParaRPr>
          </a:p>
          <a:p>
            <a:pPr eaLnBrk="1" hangingPunct="1">
              <a:buFont typeface="Lucida Grande" charset="0"/>
              <a:buNone/>
            </a:pPr>
            <a:r>
              <a:rPr lang="en-US" sz="2800" smtClean="0">
                <a:solidFill>
                  <a:srgbClr val="FFFFFF"/>
                </a:solidFill>
              </a:rPr>
              <a:t>Nine states were needed to ratify.  </a:t>
            </a:r>
          </a:p>
        </p:txBody>
      </p:sp>
      <p:pic>
        <p:nvPicPr>
          <p:cNvPr id="25604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4100" y="2168525"/>
            <a:ext cx="3810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4"/>
          <p:cNvSpPr>
            <a:spLocks/>
          </p:cNvSpPr>
          <p:nvPr/>
        </p:nvSpPr>
        <p:spPr bwMode="auto">
          <a:xfrm>
            <a:off x="4864100" y="5943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rgbClr val="B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December 7, 1787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  <p:bldP spid="266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14300"/>
            <a:ext cx="8763000" cy="1054100"/>
          </a:xfrm>
        </p:spPr>
        <p:txBody>
          <a:bodyPr rIns="132080"/>
          <a:lstStyle/>
          <a:p>
            <a:pPr indent="0" eaLnBrk="1" hangingPunct="1"/>
            <a:r>
              <a:rPr lang="en-US" smtClean="0"/>
              <a:t>Federalists vs. Anti Federalists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800" y="1244600"/>
            <a:ext cx="8674100" cy="5613400"/>
          </a:xfrm>
        </p:spPr>
        <p:txBody>
          <a:bodyPr rIns="132080"/>
          <a:lstStyle/>
          <a:p>
            <a:pPr marL="39688" indent="0" eaLnBrk="1" hangingPunct="1">
              <a:buFont typeface="Lucida Grande" charset="0"/>
              <a:buNone/>
            </a:pPr>
            <a:r>
              <a:rPr lang="en-US" smtClean="0"/>
              <a:t>... Let the Battle Begin...</a:t>
            </a:r>
          </a:p>
          <a:p>
            <a:pPr marL="39688" indent="0" eaLnBrk="1" hangingPunct="1">
              <a:buFont typeface="Lucida Grande" charset="0"/>
              <a:buNone/>
            </a:pPr>
            <a:endParaRPr lang="en-US" sz="2000" u="sng" smtClean="0"/>
          </a:p>
          <a:p>
            <a:pPr marL="39688" indent="0" eaLnBrk="1" hangingPunct="1">
              <a:buFont typeface="Lucida Grande" charset="0"/>
              <a:buNone/>
            </a:pPr>
            <a:r>
              <a:rPr lang="en-US" sz="2000" u="sng" smtClean="0"/>
              <a:t>Federalists</a:t>
            </a:r>
            <a:r>
              <a:rPr lang="en-US" sz="2000" smtClean="0"/>
              <a:t>:  Supporters of the New Constitution</a:t>
            </a:r>
            <a:endParaRPr lang="en-US" smtClean="0"/>
          </a:p>
          <a:p>
            <a:pPr marL="39688" indent="0" eaLnBrk="1" hangingPunct="1">
              <a:buFont typeface="Lucida Grande" charset="0"/>
              <a:buNone/>
            </a:pPr>
            <a:r>
              <a:rPr lang="en-US" sz="1400" smtClean="0"/>
              <a:t>George Washington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1400" smtClean="0"/>
              <a:t>Ben Franklin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1400" smtClean="0"/>
              <a:t>James Madison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1400" smtClean="0"/>
              <a:t>Alexander Hamilton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1400" smtClean="0"/>
              <a:t>John Jay</a:t>
            </a:r>
          </a:p>
          <a:p>
            <a:pPr marL="39688" indent="0" eaLnBrk="1" hangingPunct="1">
              <a:buFont typeface="Lucida Grande" charset="0"/>
              <a:buNone/>
            </a:pPr>
            <a:endParaRPr lang="en-US" sz="1400" smtClean="0"/>
          </a:p>
          <a:p>
            <a:pPr marL="39688" indent="0" eaLnBrk="1" hangingPunct="1">
              <a:buFont typeface="Lucida Grande" charset="0"/>
              <a:buNone/>
            </a:pPr>
            <a:r>
              <a:rPr lang="en-US" sz="2000" u="sng" smtClean="0"/>
              <a:t>Anti Federalists:</a:t>
            </a:r>
            <a:r>
              <a:rPr lang="en-US" sz="2000" smtClean="0"/>
              <a:t>  Opposed ratification of the new Constitution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2000" smtClean="0"/>
              <a:t>1.  Would take away liberties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2000" smtClean="0"/>
              <a:t>2.  Create a strong central government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2000" smtClean="0"/>
              <a:t>3.  Ignore the will of the people</a:t>
            </a:r>
          </a:p>
          <a:p>
            <a:pPr marL="39688" indent="0" eaLnBrk="1" hangingPunct="1">
              <a:buFont typeface="Lucida Grande" charset="0"/>
              <a:buNone/>
            </a:pPr>
            <a:r>
              <a:rPr lang="en-US" sz="2000" smtClean="0"/>
              <a:t>4.  Favor the wealthy</a:t>
            </a:r>
          </a:p>
        </p:txBody>
      </p:sp>
      <p:sp>
        <p:nvSpPr>
          <p:cNvPr id="26628" name="Rectangle 3"/>
          <p:cNvSpPr>
            <a:spLocks/>
          </p:cNvSpPr>
          <p:nvPr/>
        </p:nvSpPr>
        <p:spPr bwMode="auto">
          <a:xfrm>
            <a:off x="5422900" y="5105400"/>
            <a:ext cx="2844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900">
                <a:solidFill>
                  <a:schemeClr val="tx1"/>
                </a:solidFill>
                <a:cs typeface="Times" charset="0"/>
              </a:rPr>
              <a:t>**Wanted the gov. close to the people</a:t>
            </a:r>
          </a:p>
          <a:p>
            <a:pPr marL="39688"/>
            <a:endParaRPr lang="en-US" sz="1900" u="sng">
              <a:solidFill>
                <a:schemeClr val="tx1"/>
              </a:solidFill>
              <a:cs typeface="Times" charset="0"/>
            </a:endParaRPr>
          </a:p>
          <a:p>
            <a:pPr marL="39688"/>
            <a:r>
              <a:rPr lang="en-US" sz="1900" u="sng">
                <a:solidFill>
                  <a:schemeClr val="tx1"/>
                </a:solidFill>
                <a:cs typeface="Times" charset="0"/>
              </a:rPr>
              <a:t>Thomas Paine</a:t>
            </a:r>
            <a:endParaRPr lang="en-US" sz="1900">
              <a:solidFill>
                <a:schemeClr val="tx1"/>
              </a:solidFill>
              <a:cs typeface="Times" charset="0"/>
            </a:endParaRPr>
          </a:p>
          <a:p>
            <a:pPr marL="39688"/>
            <a:r>
              <a:rPr lang="en-US" sz="1900" u="sng">
                <a:solidFill>
                  <a:schemeClr val="tx1"/>
                </a:solidFill>
                <a:cs typeface="Times" charset="0"/>
              </a:rPr>
              <a:t>Patrick Henry</a:t>
            </a:r>
          </a:p>
        </p:txBody>
      </p:sp>
    </p:spTree>
  </p:cSld>
  <p:clrMapOvr>
    <a:masterClrMapping/>
  </p:clrMapOvr>
  <p:transition spd="med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1079500"/>
          </a:xfrm>
        </p:spPr>
        <p:txBody>
          <a:bodyPr rIns="132080"/>
          <a:lstStyle/>
          <a:p>
            <a:pPr indent="0" eaLnBrk="1" hangingPunct="1"/>
            <a:r>
              <a:rPr lang="en-US" sz="7200" smtClean="0">
                <a:solidFill>
                  <a:srgbClr val="09003E"/>
                </a:solidFill>
                <a:latin typeface="Bodoni SvtyTwo ITC TT-BookIta" charset="0"/>
                <a:sym typeface="Bodoni SvtyTwo ITC TT-BookIta" charset="0"/>
              </a:rPr>
              <a:t>Ratification</a:t>
            </a:r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355600" y="4508500"/>
            <a:ext cx="65659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The four remaining states signed by May of 1790!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25400" y="889000"/>
            <a:ext cx="8966200" cy="3251200"/>
            <a:chOff x="0" y="0"/>
            <a:chExt cx="5648" cy="2048"/>
          </a:xfrm>
        </p:grpSpPr>
        <p:sp>
          <p:nvSpPr>
            <p:cNvPr id="27656" name="AutoShape 4"/>
            <p:cNvSpPr>
              <a:spLocks/>
            </p:cNvSpPr>
            <p:nvPr/>
          </p:nvSpPr>
          <p:spPr bwMode="auto">
            <a:xfrm>
              <a:off x="0" y="0"/>
              <a:ext cx="5648" cy="2047"/>
            </a:xfrm>
            <a:custGeom>
              <a:avLst/>
              <a:gdLst>
                <a:gd name="T0" fmla="*/ 0 w 21600"/>
                <a:gd name="T1" fmla="*/ 4050 h 21600"/>
                <a:gd name="T2" fmla="*/ 404 w 21600"/>
                <a:gd name="T3" fmla="*/ 2700 h 21600"/>
                <a:gd name="T4" fmla="*/ 20792 w 21600"/>
                <a:gd name="T5" fmla="*/ 2700 h 21600"/>
                <a:gd name="T6" fmla="*/ 20792 w 21600"/>
                <a:gd name="T7" fmla="*/ 1350 h 21600"/>
                <a:gd name="T8" fmla="*/ 21196 w 21600"/>
                <a:gd name="T9" fmla="*/ 0 h 21600"/>
                <a:gd name="T10" fmla="*/ 21600 w 21600"/>
                <a:gd name="T11" fmla="*/ 1350 h 21600"/>
                <a:gd name="T12" fmla="*/ 21600 w 21600"/>
                <a:gd name="T13" fmla="*/ 17550 h 21600"/>
                <a:gd name="T14" fmla="*/ 21196 w 21600"/>
                <a:gd name="T15" fmla="*/ 18900 h 21600"/>
                <a:gd name="T16" fmla="*/ 808 w 21600"/>
                <a:gd name="T17" fmla="*/ 18900 h 21600"/>
                <a:gd name="T18" fmla="*/ 808 w 21600"/>
                <a:gd name="T19" fmla="*/ 20250 h 21600"/>
                <a:gd name="T20" fmla="*/ 404 w 21600"/>
                <a:gd name="T21" fmla="*/ 21600 h 21600"/>
                <a:gd name="T22" fmla="*/ 0 w 21600"/>
                <a:gd name="T23" fmla="*/ 20250 h 21600"/>
                <a:gd name="T24" fmla="*/ 0 w 21600"/>
                <a:gd name="T25" fmla="*/ 4050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00"/>
                <a:gd name="T40" fmla="*/ 0 h 21600"/>
                <a:gd name="T41" fmla="*/ 21600 w 21600"/>
                <a:gd name="T42" fmla="*/ 21600 h 216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00" h="21600">
                  <a:moveTo>
                    <a:pt x="0" y="4050"/>
                  </a:moveTo>
                  <a:cubicBezTo>
                    <a:pt x="0" y="3304"/>
                    <a:pt x="181" y="2700"/>
                    <a:pt x="404" y="2700"/>
                  </a:cubicBezTo>
                  <a:lnTo>
                    <a:pt x="20792" y="2700"/>
                  </a:lnTo>
                  <a:lnTo>
                    <a:pt x="20792" y="1350"/>
                  </a:lnTo>
                  <a:cubicBezTo>
                    <a:pt x="20792" y="604"/>
                    <a:pt x="20973" y="0"/>
                    <a:pt x="21196" y="0"/>
                  </a:cubicBezTo>
                  <a:cubicBezTo>
                    <a:pt x="21419" y="0"/>
                    <a:pt x="21600" y="604"/>
                    <a:pt x="21600" y="1350"/>
                  </a:cubicBezTo>
                  <a:lnTo>
                    <a:pt x="21600" y="17550"/>
                  </a:lnTo>
                  <a:cubicBezTo>
                    <a:pt x="21600" y="18296"/>
                    <a:pt x="21419" y="18900"/>
                    <a:pt x="21196" y="18900"/>
                  </a:cubicBezTo>
                  <a:lnTo>
                    <a:pt x="808" y="18900"/>
                  </a:lnTo>
                  <a:lnTo>
                    <a:pt x="808" y="20250"/>
                  </a:lnTo>
                  <a:cubicBezTo>
                    <a:pt x="808" y="20996"/>
                    <a:pt x="627" y="21600"/>
                    <a:pt x="404" y="21600"/>
                  </a:cubicBezTo>
                  <a:cubicBezTo>
                    <a:pt x="181" y="21600"/>
                    <a:pt x="0" y="20996"/>
                    <a:pt x="0" y="20250"/>
                  </a:cubicBezTo>
                  <a:close/>
                  <a:moveTo>
                    <a:pt x="0" y="4050"/>
                  </a:moveTo>
                </a:path>
              </a:pathLst>
            </a:custGeom>
            <a:solidFill>
              <a:srgbClr val="E2E3A2"/>
            </a:solidFill>
            <a:ln w="9525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AutoShape 5"/>
            <p:cNvSpPr>
              <a:spLocks/>
            </p:cNvSpPr>
            <p:nvPr/>
          </p:nvSpPr>
          <p:spPr bwMode="auto">
            <a:xfrm>
              <a:off x="105" y="320"/>
              <a:ext cx="106" cy="192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21600 h 21600"/>
                <a:gd name="T4" fmla="*/ 21600 w 21600"/>
                <a:gd name="T5" fmla="*/ 7200 h 21600"/>
                <a:gd name="T6" fmla="*/ 10800 w 21600"/>
                <a:gd name="T7" fmla="*/ 0 h 21600"/>
                <a:gd name="T8" fmla="*/ 0 w 21600"/>
                <a:gd name="T9" fmla="*/ 7200 h 21600"/>
                <a:gd name="T10" fmla="*/ 0 w 21600"/>
                <a:gd name="T11" fmla="*/ 21600 h 21600"/>
                <a:gd name="T12" fmla="*/ 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21600"/>
                  </a:moveTo>
                  <a:lnTo>
                    <a:pt x="0" y="21600"/>
                  </a:lnTo>
                  <a:cubicBezTo>
                    <a:pt x="11929" y="21600"/>
                    <a:pt x="21600" y="15153"/>
                    <a:pt x="21600" y="7200"/>
                  </a:cubicBezTo>
                  <a:cubicBezTo>
                    <a:pt x="21600" y="3224"/>
                    <a:pt x="16765" y="0"/>
                    <a:pt x="10800" y="0"/>
                  </a:cubicBezTo>
                  <a:cubicBezTo>
                    <a:pt x="4835" y="0"/>
                    <a:pt x="0" y="3224"/>
                    <a:pt x="0" y="7200"/>
                  </a:cubicBezTo>
                  <a:lnTo>
                    <a:pt x="0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rgbClr val="B5B581"/>
            </a:solidFill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AutoShape 6"/>
            <p:cNvSpPr>
              <a:spLocks/>
            </p:cNvSpPr>
            <p:nvPr/>
          </p:nvSpPr>
          <p:spPr bwMode="auto">
            <a:xfrm>
              <a:off x="5436" y="0"/>
              <a:ext cx="212" cy="255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10800 w 21600"/>
                <a:gd name="T5" fmla="*/ 10800 h 21600"/>
                <a:gd name="T6" fmla="*/ 5400 w 21600"/>
                <a:gd name="T7" fmla="*/ 16200 h 21600"/>
                <a:gd name="T8" fmla="*/ 0 w 21600"/>
                <a:gd name="T9" fmla="*/ 10800 h 21600"/>
                <a:gd name="T10" fmla="*/ 108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1080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lnTo>
                    <a:pt x="10800" y="10800"/>
                  </a:lnTo>
                  <a:cubicBezTo>
                    <a:pt x="10800" y="13782"/>
                    <a:pt x="8382" y="16200"/>
                    <a:pt x="5400" y="16200"/>
                  </a:cubicBezTo>
                  <a:cubicBezTo>
                    <a:pt x="2418" y="16200"/>
                    <a:pt x="0" y="13782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B5B581"/>
            </a:solidFill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AutoShape 7"/>
            <p:cNvSpPr>
              <a:spLocks/>
            </p:cNvSpPr>
            <p:nvPr/>
          </p:nvSpPr>
          <p:spPr bwMode="auto">
            <a:xfrm>
              <a:off x="0" y="128"/>
              <a:ext cx="5648" cy="1663"/>
            </a:xfrm>
            <a:custGeom>
              <a:avLst/>
              <a:gdLst>
                <a:gd name="T0" fmla="*/ 0 w 21600"/>
                <a:gd name="T1" fmla="*/ 3323 h 21600"/>
                <a:gd name="T2" fmla="*/ 404 w 21600"/>
                <a:gd name="T3" fmla="*/ 4985 h 21600"/>
                <a:gd name="T4" fmla="*/ 808 w 21600"/>
                <a:gd name="T5" fmla="*/ 3323 h 21600"/>
                <a:gd name="T6" fmla="*/ 606 w 21600"/>
                <a:gd name="T7" fmla="*/ 2492 h 21600"/>
                <a:gd name="T8" fmla="*/ 404 w 21600"/>
                <a:gd name="T9" fmla="*/ 3323 h 21600"/>
                <a:gd name="T10" fmla="*/ 404 w 21600"/>
                <a:gd name="T11" fmla="*/ 4985 h 21600"/>
                <a:gd name="T12" fmla="*/ 808 w 21600"/>
                <a:gd name="T13" fmla="*/ 3323 h 21600"/>
                <a:gd name="T14" fmla="*/ 808 w 21600"/>
                <a:gd name="T15" fmla="*/ 21600 h 21600"/>
                <a:gd name="T16" fmla="*/ 21600 w 21600"/>
                <a:gd name="T17" fmla="*/ 0 h 21600"/>
                <a:gd name="T18" fmla="*/ 21196 w 21600"/>
                <a:gd name="T19" fmla="*/ 1662 h 21600"/>
                <a:gd name="T20" fmla="*/ 20792 w 21600"/>
                <a:gd name="T21" fmla="*/ 1662 h 21600"/>
                <a:gd name="T22" fmla="*/ 20792 w 21600"/>
                <a:gd name="T23" fmla="*/ 0 h 21600"/>
                <a:gd name="T24" fmla="*/ 20994 w 21600"/>
                <a:gd name="T25" fmla="*/ 831 h 21600"/>
                <a:gd name="T26" fmla="*/ 21196 w 21600"/>
                <a:gd name="T27" fmla="*/ 0 h 21600"/>
                <a:gd name="T28" fmla="*/ 21196 w 21600"/>
                <a:gd name="T29" fmla="*/ 1662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600"/>
                <a:gd name="T46" fmla="*/ 0 h 21600"/>
                <a:gd name="T47" fmla="*/ 21600 w 21600"/>
                <a:gd name="T48" fmla="*/ 21600 h 216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600" h="21600">
                  <a:moveTo>
                    <a:pt x="0" y="3323"/>
                  </a:moveTo>
                  <a:cubicBezTo>
                    <a:pt x="0" y="4241"/>
                    <a:pt x="181" y="4985"/>
                    <a:pt x="404" y="4985"/>
                  </a:cubicBezTo>
                  <a:cubicBezTo>
                    <a:pt x="627" y="4985"/>
                    <a:pt x="808" y="4241"/>
                    <a:pt x="808" y="3323"/>
                  </a:cubicBezTo>
                  <a:cubicBezTo>
                    <a:pt x="808" y="2864"/>
                    <a:pt x="717" y="2492"/>
                    <a:pt x="606" y="2492"/>
                  </a:cubicBezTo>
                  <a:cubicBezTo>
                    <a:pt x="494" y="2492"/>
                    <a:pt x="404" y="2864"/>
                    <a:pt x="404" y="3323"/>
                  </a:cubicBezTo>
                  <a:lnTo>
                    <a:pt x="404" y="4985"/>
                  </a:lnTo>
                  <a:moveTo>
                    <a:pt x="808" y="3323"/>
                  </a:moveTo>
                  <a:lnTo>
                    <a:pt x="808" y="21600"/>
                  </a:lnTo>
                  <a:moveTo>
                    <a:pt x="21600" y="0"/>
                  </a:moveTo>
                  <a:cubicBezTo>
                    <a:pt x="21600" y="918"/>
                    <a:pt x="21419" y="1662"/>
                    <a:pt x="21196" y="1662"/>
                  </a:cubicBezTo>
                  <a:lnTo>
                    <a:pt x="20792" y="1662"/>
                  </a:lnTo>
                  <a:moveTo>
                    <a:pt x="20792" y="0"/>
                  </a:moveTo>
                  <a:cubicBezTo>
                    <a:pt x="20792" y="459"/>
                    <a:pt x="20883" y="831"/>
                    <a:pt x="20994" y="831"/>
                  </a:cubicBezTo>
                  <a:cubicBezTo>
                    <a:pt x="21106" y="831"/>
                    <a:pt x="21196" y="459"/>
                    <a:pt x="21196" y="0"/>
                  </a:cubicBezTo>
                  <a:lnTo>
                    <a:pt x="21196" y="16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0" name="Rectangle 8"/>
          <p:cNvSpPr>
            <a:spLocks/>
          </p:cNvSpPr>
          <p:nvPr/>
        </p:nvSpPr>
        <p:spPr bwMode="auto">
          <a:xfrm>
            <a:off x="622300" y="1473200"/>
            <a:ext cx="83058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lnSpc>
                <a:spcPct val="90000"/>
              </a:lnSpc>
              <a:spcBef>
                <a:spcPts val="700"/>
              </a:spcBef>
            </a:pPr>
            <a:r>
              <a:rPr lang="en-US" sz="2800" u="sng">
                <a:solidFill>
                  <a:schemeClr val="tx1"/>
                </a:solidFill>
                <a:latin typeface="Bodoni SvtyTwo ITC TT-BookIta" charset="0"/>
                <a:ea typeface="Bodoni SvtyTwo ITC TT-BookIta" charset="0"/>
                <a:cs typeface="Bodoni SvtyTwo ITC TT-BookIta" charset="0"/>
                <a:sym typeface="Bodoni SvtyTwo ITC TT-BookIta" charset="0"/>
              </a:rPr>
              <a:t>June 21, 1788</a:t>
            </a:r>
          </a:p>
          <a:p>
            <a:pPr marL="39688">
              <a:lnSpc>
                <a:spcPct val="90000"/>
              </a:lnSpc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  <a:latin typeface="Bodoni SvtyTwo ITC TT-BookIta" charset="0"/>
                <a:ea typeface="Bodoni SvtyTwo ITC TT-BookIta" charset="0"/>
                <a:cs typeface="Bodoni SvtyTwo ITC TT-BookIta" charset="0"/>
                <a:sym typeface="Bodoni SvtyTwo ITC TT-BookIta" charset="0"/>
              </a:rPr>
              <a:t>New Hampshire, the 9th state signed the constitution putting into effect the new government. </a:t>
            </a:r>
          </a:p>
          <a:p>
            <a:pPr marL="39688">
              <a:lnSpc>
                <a:spcPct val="90000"/>
              </a:lnSpc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  <a:latin typeface="Bodoni SvtyTwo ITC TT-BookIta" charset="0"/>
                <a:ea typeface="Bodoni SvtyTwo ITC TT-BookIta" charset="0"/>
                <a:cs typeface="Bodoni SvtyTwo ITC TT-BookIta" charset="0"/>
                <a:sym typeface="Bodoni SvtyTwo ITC TT-BookIta" charset="0"/>
              </a:rPr>
              <a:t>There were still states that had not ratified. This threatened the outcome of the new Gov. </a:t>
            </a:r>
          </a:p>
        </p:txBody>
      </p:sp>
      <p:pic>
        <p:nvPicPr>
          <p:cNvPr id="2765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9600" y="3962400"/>
            <a:ext cx="1676400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10"/>
          <p:cNvSpPr>
            <a:spLocks/>
          </p:cNvSpPr>
          <p:nvPr/>
        </p:nvSpPr>
        <p:spPr bwMode="auto">
          <a:xfrm>
            <a:off x="3048000" y="5600700"/>
            <a:ext cx="2940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5300">
                <a:solidFill>
                  <a:schemeClr val="tx1"/>
                </a:solidFill>
                <a:cs typeface="Times" charset="0"/>
              </a:rPr>
              <a:t>Go USA!!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8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0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"/>
            <a:ext cx="25701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"/>
            <a:ext cx="28051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/>
          </p:cNvSpPr>
          <p:nvPr/>
        </p:nvSpPr>
        <p:spPr bwMode="auto">
          <a:xfrm>
            <a:off x="685800" y="4343400"/>
            <a:ext cx="3200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rgbClr val="FFFFFF"/>
                </a:solidFill>
                <a:cs typeface="Times" charset="0"/>
              </a:rPr>
              <a:t>George Washington was elected the first President of the U.S.</a:t>
            </a:r>
            <a:r>
              <a:rPr lang="en-US">
                <a:solidFill>
                  <a:schemeClr val="tx1"/>
                </a:solidFill>
                <a:cs typeface="Times" charset="0"/>
              </a:rPr>
              <a:t> 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4953000" y="4419600"/>
            <a:ext cx="3505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rgbClr val="FFFFFF"/>
                </a:solidFill>
                <a:cs typeface="Times" charset="0"/>
              </a:rPr>
              <a:t>John Adams was elected the first Vice President of the U.S.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0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/>
          </p:cNvSpPr>
          <p:nvPr/>
        </p:nvSpPr>
        <p:spPr bwMode="auto">
          <a:xfrm>
            <a:off x="1630363" y="1828800"/>
            <a:ext cx="58054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 anchorCtr="1">
            <a:spAutoFit/>
          </a:bodyPr>
          <a:lstStyle/>
          <a:p>
            <a:pPr marL="39688" algn="ctr"/>
            <a:r>
              <a:rPr lang="en-US" sz="14000">
                <a:solidFill>
                  <a:srgbClr val="FFFFFF"/>
                </a:solidFill>
                <a:latin typeface="Bodoni SvtyTwo ITC TT-Book" charset="0"/>
                <a:ea typeface="Bodoni SvtyTwo ITC TT-Book" charset="0"/>
                <a:cs typeface="Bodoni SvtyTwo ITC TT-Book" charset="0"/>
                <a:sym typeface="Bodoni SvtyTwo ITC TT-Book" charset="0"/>
              </a:rPr>
              <a:t>The End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C0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752600"/>
          </a:xfrm>
        </p:spPr>
        <p:txBody>
          <a:bodyPr rIns="132080"/>
          <a:lstStyle/>
          <a:p>
            <a:pPr indent="0" eaLnBrk="1" hangingPunct="1"/>
            <a:r>
              <a:rPr lang="en-US" smtClean="0">
                <a:solidFill>
                  <a:srgbClr val="FFFFFF"/>
                </a:solidFill>
                <a:latin typeface="Bodoni SvtyTwo ITC TT-BookIta" charset="0"/>
                <a:sym typeface="Bodoni SvtyTwo ITC TT-BookIta" charset="0"/>
              </a:rPr>
              <a:t>Purpose of the Constitutional Convention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24400" y="1917700"/>
            <a:ext cx="3898900" cy="483870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  <a:buFont typeface="Lucida Grande" charset="0"/>
              <a:buNone/>
            </a:pPr>
            <a:r>
              <a:rPr lang="en-US" sz="4300" smtClean="0">
                <a:solidFill>
                  <a:srgbClr val="FF0000"/>
                </a:solidFill>
              </a:rPr>
              <a:t>	The goal was to revise the Articles of Confederation .  It was quickly decided to replace it.  </a:t>
            </a:r>
          </a:p>
        </p:txBody>
      </p:sp>
      <p:pic>
        <p:nvPicPr>
          <p:cNvPr id="16388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" y="2247900"/>
            <a:ext cx="39751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4"/>
          <p:cNvSpPr>
            <a:spLocks/>
          </p:cNvSpPr>
          <p:nvPr/>
        </p:nvSpPr>
        <p:spPr bwMode="auto">
          <a:xfrm>
            <a:off x="1428750" y="2819400"/>
            <a:ext cx="17891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 anchorCtr="1">
            <a:spAutoFit/>
          </a:bodyPr>
          <a:lstStyle/>
          <a:p>
            <a:pPr marL="39688" algn="ctr"/>
            <a:r>
              <a:rPr lang="en-US" sz="1400">
                <a:solidFill>
                  <a:srgbClr val="FFFFFF"/>
                </a:solidFill>
                <a:latin typeface="Bodoni SvtyTwo ITC TT-Book" charset="0"/>
                <a:ea typeface="Bodoni SvtyTwo ITC TT-Book" charset="0"/>
                <a:cs typeface="Bodoni SvtyTwo ITC TT-Book" charset="0"/>
                <a:sym typeface="Bodoni SvtyTwo ITC TT-Book" charset="0"/>
              </a:rPr>
              <a:t>Articles of Confederation</a:t>
            </a:r>
          </a:p>
        </p:txBody>
      </p:sp>
      <p:sp>
        <p:nvSpPr>
          <p:cNvPr id="16390" name="Rectangle 5"/>
          <p:cNvSpPr>
            <a:spLocks/>
          </p:cNvSpPr>
          <p:nvPr/>
        </p:nvSpPr>
        <p:spPr bwMode="auto">
          <a:xfrm>
            <a:off x="1371600" y="2717800"/>
            <a:ext cx="22177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>
                <a:solidFill>
                  <a:schemeClr val="tx1"/>
                </a:solidFill>
                <a:latin typeface="Brush Script MT" charset="0"/>
                <a:ea typeface="Brush Script MT" charset="0"/>
                <a:cs typeface="Brush Script MT" charset="0"/>
                <a:sym typeface="Brush Script MT" charset="0"/>
              </a:rPr>
              <a:t>Articles of Confederation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177800"/>
            <a:ext cx="8204200" cy="16383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60000"/>
                </a:solidFill>
              </a:rPr>
              <a:t>Philadelphia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900" y="1981200"/>
            <a:ext cx="8750300" cy="4445000"/>
          </a:xfrm>
        </p:spPr>
        <p:txBody>
          <a:bodyPr/>
          <a:lstStyle/>
          <a:p>
            <a:pPr marL="635000" eaLnBrk="1" hangingPunct="1"/>
            <a:r>
              <a:rPr lang="en-US" smtClean="0"/>
              <a:t>53 Delegates met in absolute secrecy in Philadelphia during the summer of 1787.  </a:t>
            </a:r>
          </a:p>
          <a:p>
            <a:pPr marL="635000" eaLnBrk="1" hangingPunct="1"/>
            <a:r>
              <a:rPr lang="en-US" smtClean="0"/>
              <a:t>They met in Indepedence Hall.  </a:t>
            </a:r>
          </a:p>
          <a:p>
            <a:pPr marL="635000" eaLnBrk="1" hangingPunct="1"/>
            <a:r>
              <a:rPr lang="en-US" smtClean="0"/>
              <a:t>On average their were about 30 delegates their every day.  </a:t>
            </a:r>
          </a:p>
          <a:p>
            <a:pPr marL="635000" eaLnBrk="1" hangingPunct="1"/>
            <a:r>
              <a:rPr lang="en-US" smtClean="0"/>
              <a:t>James Madison was the only delegate to never miss a day.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pPr indent="0" eaLnBrk="1" hangingPunct="1"/>
            <a:r>
              <a:rPr lang="en-US" sz="7200" u="sng" smtClean="0">
                <a:solidFill>
                  <a:srgbClr val="09003E"/>
                </a:solidFill>
                <a:latin typeface="Bodoni SvtyTwo ITC TT-BookIta" charset="0"/>
                <a:sym typeface="Bodoni SvtyTwo ITC TT-BookIta" charset="0"/>
              </a:rPr>
              <a:t>Virginia Plan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609600" y="1219200"/>
            <a:ext cx="7924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Proposed by big states</a:t>
            </a:r>
          </a:p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Lawmaking body:</a:t>
            </a:r>
          </a:p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Bicameral (2 Houses)</a:t>
            </a:r>
          </a:p>
        </p:txBody>
      </p:sp>
      <p:pic>
        <p:nvPicPr>
          <p:cNvPr id="1945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600"/>
            <a:ext cx="145891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81400"/>
            <a:ext cx="144780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Line 5"/>
          <p:cNvSpPr>
            <a:spLocks noChangeShapeType="1"/>
          </p:cNvSpPr>
          <p:nvPr/>
        </p:nvSpPr>
        <p:spPr bwMode="auto">
          <a:xfrm flipH="1">
            <a:off x="2971800" y="3276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4495800" y="32766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1371600" y="50292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Elected by the people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5943600" y="49530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Elected by the 1st house</a:t>
            </a:r>
          </a:p>
        </p:txBody>
      </p:sp>
      <p:sp>
        <p:nvSpPr>
          <p:cNvPr id="19465" name="Rectangle 9"/>
          <p:cNvSpPr>
            <a:spLocks/>
          </p:cNvSpPr>
          <p:nvPr/>
        </p:nvSpPr>
        <p:spPr bwMode="auto">
          <a:xfrm>
            <a:off x="762000" y="5943600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 b="1">
                <a:solidFill>
                  <a:srgbClr val="09003E"/>
                </a:solidFill>
                <a:cs typeface="Times" charset="0"/>
              </a:rPr>
              <a:t># of Congressmen determined by state population</a:t>
            </a:r>
          </a:p>
        </p:txBody>
      </p:sp>
      <p:sp>
        <p:nvSpPr>
          <p:cNvPr id="19466" name="AutoShape 10"/>
          <p:cNvSpPr>
            <a:spLocks/>
          </p:cNvSpPr>
          <p:nvPr/>
        </p:nvSpPr>
        <p:spPr bwMode="auto">
          <a:xfrm>
            <a:off x="3048000" y="3810000"/>
            <a:ext cx="3048000" cy="1905000"/>
          </a:xfrm>
          <a:custGeom>
            <a:avLst/>
            <a:gdLst>
              <a:gd name="T0" fmla="*/ 10800 w 21600"/>
              <a:gd name="T1" fmla="*/ 5800 h 21600"/>
              <a:gd name="T2" fmla="*/ 8352 w 21600"/>
              <a:gd name="T3" fmla="*/ 2295 h 21600"/>
              <a:gd name="T4" fmla="*/ 7312 w 21600"/>
              <a:gd name="T5" fmla="*/ 6320 h 21600"/>
              <a:gd name="T6" fmla="*/ 370 w 21600"/>
              <a:gd name="T7" fmla="*/ 2295 h 21600"/>
              <a:gd name="T8" fmla="*/ 4627 w 21600"/>
              <a:gd name="T9" fmla="*/ 7617 h 21600"/>
              <a:gd name="T10" fmla="*/ 0 w 21600"/>
              <a:gd name="T11" fmla="*/ 8615 h 21600"/>
              <a:gd name="T12" fmla="*/ 3722 w 21600"/>
              <a:gd name="T13" fmla="*/ 11775 h 21600"/>
              <a:gd name="T14" fmla="*/ 135 w 21600"/>
              <a:gd name="T15" fmla="*/ 14587 h 21600"/>
              <a:gd name="T16" fmla="*/ 5667 w 21600"/>
              <a:gd name="T17" fmla="*/ 13937 h 21600"/>
              <a:gd name="T18" fmla="*/ 4762 w 21600"/>
              <a:gd name="T19" fmla="*/ 17617 h 21600"/>
              <a:gd name="T20" fmla="*/ 7715 w 21600"/>
              <a:gd name="T21" fmla="*/ 15627 h 21600"/>
              <a:gd name="T22" fmla="*/ 8485 w 21600"/>
              <a:gd name="T23" fmla="*/ 21600 h 21600"/>
              <a:gd name="T24" fmla="*/ 10532 w 21600"/>
              <a:gd name="T25" fmla="*/ 14935 h 21600"/>
              <a:gd name="T26" fmla="*/ 13247 w 21600"/>
              <a:gd name="T27" fmla="*/ 19737 h 21600"/>
              <a:gd name="T28" fmla="*/ 14020 w 21600"/>
              <a:gd name="T29" fmla="*/ 14457 h 21600"/>
              <a:gd name="T30" fmla="*/ 18145 w 21600"/>
              <a:gd name="T31" fmla="*/ 18095 h 21600"/>
              <a:gd name="T32" fmla="*/ 16837 w 21600"/>
              <a:gd name="T33" fmla="*/ 12942 h 21600"/>
              <a:gd name="T34" fmla="*/ 21600 w 21600"/>
              <a:gd name="T35" fmla="*/ 13290 h 21600"/>
              <a:gd name="T36" fmla="*/ 17607 w 21600"/>
              <a:gd name="T37" fmla="*/ 10475 h 21600"/>
              <a:gd name="T38" fmla="*/ 21097 w 21600"/>
              <a:gd name="T39" fmla="*/ 8137 h 21600"/>
              <a:gd name="T40" fmla="*/ 16702 w 21600"/>
              <a:gd name="T41" fmla="*/ 7315 h 21600"/>
              <a:gd name="T42" fmla="*/ 18380 w 21600"/>
              <a:gd name="T43" fmla="*/ 4457 h 21600"/>
              <a:gd name="T44" fmla="*/ 14155 w 21600"/>
              <a:gd name="T45" fmla="*/ 5325 h 21600"/>
              <a:gd name="T46" fmla="*/ 14522 w 21600"/>
              <a:gd name="T47" fmla="*/ 0 h 21600"/>
              <a:gd name="T48" fmla="*/ 10800 w 21600"/>
              <a:gd name="T49" fmla="*/ 5800 h 216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1600"/>
              <a:gd name="T76" fmla="*/ 0 h 21600"/>
              <a:gd name="T77" fmla="*/ 21600 w 21600"/>
              <a:gd name="T78" fmla="*/ 21600 h 2160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1600" h="21600">
                <a:moveTo>
                  <a:pt x="10800" y="5800"/>
                </a:moveTo>
                <a:lnTo>
                  <a:pt x="8352" y="2295"/>
                </a:lnTo>
                <a:lnTo>
                  <a:pt x="7312" y="6320"/>
                </a:lnTo>
                <a:lnTo>
                  <a:pt x="370" y="2295"/>
                </a:lnTo>
                <a:lnTo>
                  <a:pt x="4627" y="7617"/>
                </a:lnTo>
                <a:lnTo>
                  <a:pt x="0" y="8615"/>
                </a:lnTo>
                <a:lnTo>
                  <a:pt x="3722" y="11775"/>
                </a:lnTo>
                <a:lnTo>
                  <a:pt x="135" y="14587"/>
                </a:lnTo>
                <a:lnTo>
                  <a:pt x="5667" y="13937"/>
                </a:lnTo>
                <a:lnTo>
                  <a:pt x="4762" y="17617"/>
                </a:lnTo>
                <a:lnTo>
                  <a:pt x="7715" y="15627"/>
                </a:lnTo>
                <a:lnTo>
                  <a:pt x="8485" y="21600"/>
                </a:lnTo>
                <a:lnTo>
                  <a:pt x="10532" y="14935"/>
                </a:lnTo>
                <a:lnTo>
                  <a:pt x="13247" y="19737"/>
                </a:lnTo>
                <a:lnTo>
                  <a:pt x="14020" y="14457"/>
                </a:lnTo>
                <a:lnTo>
                  <a:pt x="18145" y="18095"/>
                </a:lnTo>
                <a:lnTo>
                  <a:pt x="16837" y="12942"/>
                </a:lnTo>
                <a:lnTo>
                  <a:pt x="21600" y="13290"/>
                </a:lnTo>
                <a:lnTo>
                  <a:pt x="17607" y="10475"/>
                </a:lnTo>
                <a:lnTo>
                  <a:pt x="21097" y="8137"/>
                </a:lnTo>
                <a:lnTo>
                  <a:pt x="16702" y="7315"/>
                </a:lnTo>
                <a:lnTo>
                  <a:pt x="18380" y="4457"/>
                </a:lnTo>
                <a:lnTo>
                  <a:pt x="14155" y="5325"/>
                </a:lnTo>
                <a:lnTo>
                  <a:pt x="14522" y="0"/>
                </a:lnTo>
                <a:close/>
                <a:moveTo>
                  <a:pt x="10800" y="5800"/>
                </a:move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/>
          </p:cNvSpPr>
          <p:nvPr/>
        </p:nvSpPr>
        <p:spPr bwMode="auto">
          <a:xfrm>
            <a:off x="3886200" y="4343400"/>
            <a:ext cx="160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Based on Population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63" grpId="0" autoUpdateAnimBg="0"/>
      <p:bldP spid="19464" grpId="0" autoUpdateAnimBg="0"/>
      <p:bldP spid="19465" grpId="0" autoUpdateAnimBg="0"/>
      <p:bldP spid="19466" grpId="0" animBg="1"/>
      <p:bldP spid="194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685800" y="-44450"/>
            <a:ext cx="77724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r>
              <a:rPr lang="en-US" sz="7200" u="sng">
                <a:solidFill>
                  <a:srgbClr val="09003E"/>
                </a:solidFill>
                <a:latin typeface="Bodoni SvtyTwo ITC TT-BookIta" charset="0"/>
                <a:ea typeface="Bodoni SvtyTwo ITC TT-BookIta" charset="0"/>
                <a:cs typeface="Bodoni SvtyTwo ITC TT-BookIta" charset="0"/>
                <a:sym typeface="Bodoni SvtyTwo ITC TT-BookIta" charset="0"/>
              </a:rPr>
              <a:t>New Jersey Plan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609600" y="1219200"/>
            <a:ext cx="7924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Supported by smaller states</a:t>
            </a:r>
          </a:p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Lawmaking body:</a:t>
            </a:r>
          </a:p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Unicameral (1 House)</a:t>
            </a:r>
          </a:p>
        </p:txBody>
      </p:sp>
      <p:pic>
        <p:nvPicPr>
          <p:cNvPr id="2048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2438400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AutoShape 4"/>
          <p:cNvSpPr>
            <a:spLocks/>
          </p:cNvSpPr>
          <p:nvPr/>
        </p:nvSpPr>
        <p:spPr bwMode="auto">
          <a:xfrm>
            <a:off x="3124200" y="3810000"/>
            <a:ext cx="3048000" cy="1905000"/>
          </a:xfrm>
          <a:custGeom>
            <a:avLst/>
            <a:gdLst>
              <a:gd name="T0" fmla="*/ 10800 w 21600"/>
              <a:gd name="T1" fmla="*/ 5800 h 21600"/>
              <a:gd name="T2" fmla="*/ 8352 w 21600"/>
              <a:gd name="T3" fmla="*/ 2295 h 21600"/>
              <a:gd name="T4" fmla="*/ 7312 w 21600"/>
              <a:gd name="T5" fmla="*/ 6320 h 21600"/>
              <a:gd name="T6" fmla="*/ 370 w 21600"/>
              <a:gd name="T7" fmla="*/ 2295 h 21600"/>
              <a:gd name="T8" fmla="*/ 4627 w 21600"/>
              <a:gd name="T9" fmla="*/ 7617 h 21600"/>
              <a:gd name="T10" fmla="*/ 0 w 21600"/>
              <a:gd name="T11" fmla="*/ 8615 h 21600"/>
              <a:gd name="T12" fmla="*/ 3722 w 21600"/>
              <a:gd name="T13" fmla="*/ 11775 h 21600"/>
              <a:gd name="T14" fmla="*/ 135 w 21600"/>
              <a:gd name="T15" fmla="*/ 14587 h 21600"/>
              <a:gd name="T16" fmla="*/ 5667 w 21600"/>
              <a:gd name="T17" fmla="*/ 13937 h 21600"/>
              <a:gd name="T18" fmla="*/ 4762 w 21600"/>
              <a:gd name="T19" fmla="*/ 17617 h 21600"/>
              <a:gd name="T20" fmla="*/ 7715 w 21600"/>
              <a:gd name="T21" fmla="*/ 15627 h 21600"/>
              <a:gd name="T22" fmla="*/ 8485 w 21600"/>
              <a:gd name="T23" fmla="*/ 21600 h 21600"/>
              <a:gd name="T24" fmla="*/ 10532 w 21600"/>
              <a:gd name="T25" fmla="*/ 14935 h 21600"/>
              <a:gd name="T26" fmla="*/ 13247 w 21600"/>
              <a:gd name="T27" fmla="*/ 19737 h 21600"/>
              <a:gd name="T28" fmla="*/ 14020 w 21600"/>
              <a:gd name="T29" fmla="*/ 14457 h 21600"/>
              <a:gd name="T30" fmla="*/ 18145 w 21600"/>
              <a:gd name="T31" fmla="*/ 18095 h 21600"/>
              <a:gd name="T32" fmla="*/ 16837 w 21600"/>
              <a:gd name="T33" fmla="*/ 12942 h 21600"/>
              <a:gd name="T34" fmla="*/ 21600 w 21600"/>
              <a:gd name="T35" fmla="*/ 13290 h 21600"/>
              <a:gd name="T36" fmla="*/ 17607 w 21600"/>
              <a:gd name="T37" fmla="*/ 10475 h 21600"/>
              <a:gd name="T38" fmla="*/ 21097 w 21600"/>
              <a:gd name="T39" fmla="*/ 8137 h 21600"/>
              <a:gd name="T40" fmla="*/ 16702 w 21600"/>
              <a:gd name="T41" fmla="*/ 7315 h 21600"/>
              <a:gd name="T42" fmla="*/ 18380 w 21600"/>
              <a:gd name="T43" fmla="*/ 4457 h 21600"/>
              <a:gd name="T44" fmla="*/ 14155 w 21600"/>
              <a:gd name="T45" fmla="*/ 5325 h 21600"/>
              <a:gd name="T46" fmla="*/ 14522 w 21600"/>
              <a:gd name="T47" fmla="*/ 0 h 21600"/>
              <a:gd name="T48" fmla="*/ 10800 w 21600"/>
              <a:gd name="T49" fmla="*/ 5800 h 216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1600"/>
              <a:gd name="T76" fmla="*/ 0 h 21600"/>
              <a:gd name="T77" fmla="*/ 21600 w 21600"/>
              <a:gd name="T78" fmla="*/ 21600 h 2160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1600" h="21600">
                <a:moveTo>
                  <a:pt x="10800" y="5800"/>
                </a:moveTo>
                <a:lnTo>
                  <a:pt x="8352" y="2295"/>
                </a:lnTo>
                <a:lnTo>
                  <a:pt x="7312" y="6320"/>
                </a:lnTo>
                <a:lnTo>
                  <a:pt x="370" y="2295"/>
                </a:lnTo>
                <a:lnTo>
                  <a:pt x="4627" y="7617"/>
                </a:lnTo>
                <a:lnTo>
                  <a:pt x="0" y="8615"/>
                </a:lnTo>
                <a:lnTo>
                  <a:pt x="3722" y="11775"/>
                </a:lnTo>
                <a:lnTo>
                  <a:pt x="135" y="14587"/>
                </a:lnTo>
                <a:lnTo>
                  <a:pt x="5667" y="13937"/>
                </a:lnTo>
                <a:lnTo>
                  <a:pt x="4762" y="17617"/>
                </a:lnTo>
                <a:lnTo>
                  <a:pt x="7715" y="15627"/>
                </a:lnTo>
                <a:lnTo>
                  <a:pt x="8485" y="21600"/>
                </a:lnTo>
                <a:lnTo>
                  <a:pt x="10532" y="14935"/>
                </a:lnTo>
                <a:lnTo>
                  <a:pt x="13247" y="19737"/>
                </a:lnTo>
                <a:lnTo>
                  <a:pt x="14020" y="14457"/>
                </a:lnTo>
                <a:lnTo>
                  <a:pt x="18145" y="18095"/>
                </a:lnTo>
                <a:lnTo>
                  <a:pt x="16837" y="12942"/>
                </a:lnTo>
                <a:lnTo>
                  <a:pt x="21600" y="13290"/>
                </a:lnTo>
                <a:lnTo>
                  <a:pt x="17607" y="10475"/>
                </a:lnTo>
                <a:lnTo>
                  <a:pt x="21097" y="8137"/>
                </a:lnTo>
                <a:lnTo>
                  <a:pt x="16702" y="7315"/>
                </a:lnTo>
                <a:lnTo>
                  <a:pt x="18380" y="4457"/>
                </a:lnTo>
                <a:lnTo>
                  <a:pt x="14155" y="5325"/>
                </a:lnTo>
                <a:lnTo>
                  <a:pt x="14522" y="0"/>
                </a:lnTo>
                <a:close/>
                <a:moveTo>
                  <a:pt x="10800" y="5800"/>
                </a:move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3962400" y="4343400"/>
            <a:ext cx="160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Based on Equality</a:t>
            </a:r>
          </a:p>
        </p:txBody>
      </p:sp>
      <p:sp>
        <p:nvSpPr>
          <p:cNvPr id="20486" name="Rectangle 6"/>
          <p:cNvSpPr>
            <a:spLocks/>
          </p:cNvSpPr>
          <p:nvPr/>
        </p:nvSpPr>
        <p:spPr bwMode="auto">
          <a:xfrm>
            <a:off x="6705600" y="3657600"/>
            <a:ext cx="2438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Each state would have the same number of Representatives or votes</a:t>
            </a: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2438400" y="45720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AutoShape 8"/>
          <p:cNvSpPr>
            <a:spLocks/>
          </p:cNvSpPr>
          <p:nvPr/>
        </p:nvSpPr>
        <p:spPr bwMode="auto">
          <a:xfrm>
            <a:off x="6248400" y="4572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4" grpId="0" animBg="1"/>
      <p:bldP spid="20485" grpId="0" autoUpdateAnimBg="0"/>
      <p:bldP spid="20486" grpId="0" autoUpdateAnimBg="0"/>
      <p:bldP spid="20487" grpId="0" animBg="1"/>
      <p:bldP spid="204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/>
          </p:cNvSpPr>
          <p:nvPr/>
        </p:nvSpPr>
        <p:spPr bwMode="auto">
          <a:xfrm>
            <a:off x="228600" y="-6350"/>
            <a:ext cx="86868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r>
              <a:rPr lang="en-US" sz="5400" u="sng">
                <a:solidFill>
                  <a:srgbClr val="09003E"/>
                </a:solidFill>
                <a:latin typeface="Bodoni SvtyTwo ITC TT-BookIta" charset="0"/>
                <a:sym typeface="Bodoni SvtyTwo ITC TT-BookIta" charset="0"/>
              </a:rPr>
              <a:t>The Great Compromise</a:t>
            </a: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609600" y="1219200"/>
            <a:ext cx="7924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This was a combination of both plans…</a:t>
            </a:r>
          </a:p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Lawmaking body:</a:t>
            </a:r>
          </a:p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Bicameral Congress (2 Houses)</a:t>
            </a:r>
          </a:p>
        </p:txBody>
      </p:sp>
      <p:pic>
        <p:nvPicPr>
          <p:cNvPr id="2150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600"/>
            <a:ext cx="145891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81400"/>
            <a:ext cx="144780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2971800" y="3276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495800" y="32766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914400" y="50292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House of Representatives</a:t>
            </a:r>
          </a:p>
        </p:txBody>
      </p:sp>
      <p:sp>
        <p:nvSpPr>
          <p:cNvPr id="21512" name="Rectangle 8"/>
          <p:cNvSpPr>
            <a:spLocks/>
          </p:cNvSpPr>
          <p:nvPr/>
        </p:nvSpPr>
        <p:spPr bwMode="auto">
          <a:xfrm>
            <a:off x="5943600" y="4953000"/>
            <a:ext cx="2133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Senate</a:t>
            </a:r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457200" y="5943600"/>
            <a:ext cx="32004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# of reps. would depend on populations</a:t>
            </a:r>
          </a:p>
        </p:txBody>
      </p:sp>
      <p:sp>
        <p:nvSpPr>
          <p:cNvPr id="21514" name="Rectangle 10"/>
          <p:cNvSpPr>
            <a:spLocks/>
          </p:cNvSpPr>
          <p:nvPr/>
        </p:nvSpPr>
        <p:spPr bwMode="auto">
          <a:xfrm>
            <a:off x="6019800" y="5867400"/>
            <a:ext cx="24384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Each state gets 2 representatives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9" grpId="0" animBg="1"/>
      <p:bldP spid="21510" grpId="0" animBg="1"/>
      <p:bldP spid="21511" grpId="0" autoUpdateAnimBg="0"/>
      <p:bldP spid="21512" grpId="0" autoUpdateAnimBg="0"/>
      <p:bldP spid="21513" grpId="0" animBg="1" autoUpdateAnimBg="0"/>
      <p:bldP spid="2151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z="7200" smtClean="0">
                <a:solidFill>
                  <a:srgbClr val="09003E"/>
                </a:solidFill>
                <a:latin typeface="Bodoni SvtyTwo ITC TT-BookIta" charset="0"/>
                <a:sym typeface="Bodoni SvtyTwo ITC TT-BookIta" charset="0"/>
              </a:rPr>
              <a:t>Slavery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0000" cy="4876800"/>
          </a:xfrm>
        </p:spPr>
        <p:txBody>
          <a:bodyPr rIns="132080"/>
          <a:lstStyle/>
          <a:p>
            <a:pPr eaLnBrk="1" hangingPunct="1">
              <a:buClr>
                <a:srgbClr val="FFFFFF"/>
              </a:buClr>
              <a:buFont typeface="Times" charset="0"/>
              <a:buChar char="•"/>
            </a:pPr>
            <a:r>
              <a:rPr lang="en-US" sz="2400" smtClean="0">
                <a:solidFill>
                  <a:srgbClr val="FFFFFF"/>
                </a:solidFill>
              </a:rPr>
              <a:t>Slavery became an issue with population.  In the south, slavery made up 1/3 of the population</a:t>
            </a:r>
          </a:p>
          <a:p>
            <a:pPr eaLnBrk="1" hangingPunct="1">
              <a:buClr>
                <a:srgbClr val="FFFFFF"/>
              </a:buClr>
              <a:buFont typeface="Times" charset="0"/>
              <a:buChar char="•"/>
            </a:pPr>
            <a:r>
              <a:rPr lang="en-US" sz="2400" smtClean="0">
                <a:solidFill>
                  <a:srgbClr val="FFFFFF"/>
                </a:solidFill>
              </a:rPr>
              <a:t>The south wanted them to count in their population so they would have more votes.  Slaves however could not vote.  </a:t>
            </a:r>
          </a:p>
        </p:txBody>
      </p:sp>
      <p:pic>
        <p:nvPicPr>
          <p:cNvPr id="21508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1938" y="1981200"/>
            <a:ext cx="24209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z="7200" smtClean="0">
                <a:solidFill>
                  <a:srgbClr val="09003E"/>
                </a:solidFill>
                <a:latin typeface="Bodoni SvtyTwo ITC TT-BookIta" charset="0"/>
                <a:sym typeface="Bodoni SvtyTwo ITC TT-BookIta" charset="0"/>
              </a:rPr>
              <a:t>3/5 Compromise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3962400" cy="4876800"/>
          </a:xfrm>
        </p:spPr>
        <p:txBody>
          <a:bodyPr rIns="132080"/>
          <a:lstStyle/>
          <a:p>
            <a:pPr eaLnBrk="1" hangingPunct="1">
              <a:buClr>
                <a:srgbClr val="FFFFFF"/>
              </a:buClr>
              <a:buFont typeface="Times" charset="0"/>
              <a:buChar char="•"/>
            </a:pPr>
            <a:r>
              <a:rPr lang="en-US" sz="2800" smtClean="0">
                <a:solidFill>
                  <a:srgbClr val="FFFFFF"/>
                </a:solidFill>
              </a:rPr>
              <a:t>They decided to count 3/5 of the total number of slaves as population.</a:t>
            </a:r>
          </a:p>
          <a:p>
            <a:pPr eaLnBrk="1" hangingPunct="1">
              <a:buClr>
                <a:srgbClr val="FFFFFF"/>
              </a:buClr>
              <a:buFont typeface="Times" charset="0"/>
              <a:buChar char="•"/>
            </a:pPr>
            <a:r>
              <a:rPr lang="en-US" sz="2800" smtClean="0">
                <a:solidFill>
                  <a:srgbClr val="FFFFFF"/>
                </a:solidFill>
              </a:rPr>
              <a:t>5 blacks = 3 whites. </a:t>
            </a:r>
          </a:p>
          <a:p>
            <a:pPr eaLnBrk="1" hangingPunct="1">
              <a:buClr>
                <a:srgbClr val="FFFFFF"/>
              </a:buClr>
              <a:buFont typeface="Times" charset="0"/>
              <a:buChar char="•"/>
            </a:pPr>
            <a:endParaRPr lang="en-US" sz="2800" smtClean="0">
              <a:solidFill>
                <a:srgbClr val="FFFFFF"/>
              </a:solidFill>
            </a:endParaRPr>
          </a:p>
          <a:p>
            <a:pPr eaLnBrk="1" hangingPunct="1">
              <a:buFont typeface="Lucida Grande" charset="0"/>
              <a:buNone/>
            </a:pPr>
            <a:r>
              <a:rPr lang="en-US" sz="2800" u="sng" smtClean="0">
                <a:solidFill>
                  <a:srgbClr val="FFFFFF"/>
                </a:solidFill>
              </a:rPr>
              <a:t>Slaves still could not vote</a:t>
            </a:r>
            <a:r>
              <a:rPr lang="en-US" sz="2800" smtClean="0"/>
              <a:t> </a:t>
            </a:r>
          </a:p>
        </p:txBody>
      </p:sp>
      <p:pic>
        <p:nvPicPr>
          <p:cNvPr id="22532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03463"/>
            <a:ext cx="38100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600200"/>
          </a:xfrm>
        </p:spPr>
        <p:txBody>
          <a:bodyPr rIns="132080"/>
          <a:lstStyle/>
          <a:p>
            <a:pPr indent="0" eaLnBrk="1" hangingPunct="1"/>
            <a:r>
              <a:rPr lang="en-US" sz="7200" smtClean="0">
                <a:solidFill>
                  <a:srgbClr val="09003E"/>
                </a:solidFill>
                <a:latin typeface="Bodoni SvtyTwo ITC TT-BookIta" charset="0"/>
                <a:sym typeface="Bodoni SvtyTwo ITC TT-BookIta" charset="0"/>
              </a:rPr>
              <a:t>Separation of Powers</a:t>
            </a:r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990600" y="12954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( How the Government will be organized ) </a:t>
            </a:r>
          </a:p>
        </p:txBody>
      </p:sp>
      <p:sp>
        <p:nvSpPr>
          <p:cNvPr id="24579" name="AutoShape 3"/>
          <p:cNvSpPr>
            <a:spLocks/>
          </p:cNvSpPr>
          <p:nvPr/>
        </p:nvSpPr>
        <p:spPr bwMode="auto">
          <a:xfrm>
            <a:off x="228600" y="2819400"/>
            <a:ext cx="2667000" cy="1828800"/>
          </a:xfrm>
          <a:prstGeom prst="star16">
            <a:avLst>
              <a:gd name="adj" fmla="val 37500"/>
            </a:avLst>
          </a:prstGeom>
          <a:solidFill>
            <a:srgbClr val="0900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3276600" y="2743200"/>
            <a:ext cx="2590800" cy="1828800"/>
          </a:xfrm>
          <a:prstGeom prst="star16">
            <a:avLst>
              <a:gd name="adj" fmla="val 37500"/>
            </a:avLst>
          </a:prstGeom>
          <a:solidFill>
            <a:srgbClr val="0900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6324600" y="2667000"/>
            <a:ext cx="2590800" cy="1905000"/>
          </a:xfrm>
          <a:prstGeom prst="star16">
            <a:avLst>
              <a:gd name="adj" fmla="val 37500"/>
            </a:avLst>
          </a:prstGeom>
          <a:solidFill>
            <a:srgbClr val="0900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/>
          </p:cNvSpPr>
          <p:nvPr/>
        </p:nvSpPr>
        <p:spPr bwMode="auto">
          <a:xfrm>
            <a:off x="685800" y="3505200"/>
            <a:ext cx="1752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rgbClr val="FFFFFF"/>
                </a:solidFill>
                <a:cs typeface="Times" charset="0"/>
              </a:rPr>
              <a:t>Legislative</a:t>
            </a:r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3886200" y="3429000"/>
            <a:ext cx="1447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rgbClr val="FFFFFF"/>
                </a:solidFill>
                <a:cs typeface="Times" charset="0"/>
              </a:rPr>
              <a:t>Executive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858000" y="3429000"/>
            <a:ext cx="152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rgbClr val="FFFFFF"/>
                </a:solidFill>
                <a:cs typeface="Times" charset="0"/>
              </a:rPr>
              <a:t>Judicial</a:t>
            </a:r>
          </a:p>
        </p:txBody>
      </p:sp>
      <p:sp>
        <p:nvSpPr>
          <p:cNvPr id="24585" name="Rectangle 9"/>
          <p:cNvSpPr>
            <a:spLocks/>
          </p:cNvSpPr>
          <p:nvPr/>
        </p:nvSpPr>
        <p:spPr bwMode="auto">
          <a:xfrm>
            <a:off x="2590800" y="19050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900"/>
              </a:spcBef>
            </a:pPr>
            <a:r>
              <a:rPr lang="en-US" sz="3200">
                <a:solidFill>
                  <a:schemeClr val="tx1"/>
                </a:solidFill>
                <a:cs typeface="Times" charset="0"/>
              </a:rPr>
              <a:t>3 Branches</a:t>
            </a:r>
          </a:p>
        </p:txBody>
      </p:sp>
      <p:sp>
        <p:nvSpPr>
          <p:cNvPr id="24586" name="AutoShape 10"/>
          <p:cNvSpPr>
            <a:spLocks/>
          </p:cNvSpPr>
          <p:nvPr/>
        </p:nvSpPr>
        <p:spPr bwMode="auto">
          <a:xfrm>
            <a:off x="228600" y="4953000"/>
            <a:ext cx="1219200" cy="1219200"/>
          </a:xfrm>
          <a:prstGeom prst="star24">
            <a:avLst>
              <a:gd name="adj" fmla="val 37500"/>
            </a:avLst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AutoShape 11"/>
          <p:cNvSpPr>
            <a:spLocks/>
          </p:cNvSpPr>
          <p:nvPr/>
        </p:nvSpPr>
        <p:spPr bwMode="auto">
          <a:xfrm>
            <a:off x="1676400" y="4953000"/>
            <a:ext cx="1219200" cy="1219200"/>
          </a:xfrm>
          <a:prstGeom prst="star24">
            <a:avLst>
              <a:gd name="adj" fmla="val 37500"/>
            </a:avLst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Rectangle 12"/>
          <p:cNvSpPr>
            <a:spLocks/>
          </p:cNvSpPr>
          <p:nvPr/>
        </p:nvSpPr>
        <p:spPr bwMode="auto">
          <a:xfrm>
            <a:off x="303213" y="5334000"/>
            <a:ext cx="1144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950"/>
              </a:spcBef>
            </a:pPr>
            <a:r>
              <a:rPr lang="en-US" sz="1600" b="1">
                <a:solidFill>
                  <a:srgbClr val="FFFFFF"/>
                </a:solidFill>
                <a:cs typeface="Times" charset="0"/>
              </a:rPr>
              <a:t>House of Reps</a:t>
            </a:r>
            <a:r>
              <a:rPr lang="en-US" sz="1400">
                <a:solidFill>
                  <a:schemeClr val="tx1"/>
                </a:solidFill>
                <a:cs typeface="Times" charset="0"/>
              </a:rPr>
              <a:t>.</a:t>
            </a:r>
          </a:p>
        </p:txBody>
      </p:sp>
      <p:sp>
        <p:nvSpPr>
          <p:cNvPr id="24589" name="Rectangle 13"/>
          <p:cNvSpPr>
            <a:spLocks/>
          </p:cNvSpPr>
          <p:nvPr/>
        </p:nvSpPr>
        <p:spPr bwMode="auto">
          <a:xfrm>
            <a:off x="1905000" y="5334000"/>
            <a:ext cx="838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150"/>
              </a:spcBef>
            </a:pPr>
            <a:r>
              <a:rPr lang="en-US" sz="1800" b="1">
                <a:solidFill>
                  <a:srgbClr val="FFFFFF"/>
                </a:solidFill>
                <a:cs typeface="Times" charset="0"/>
              </a:rPr>
              <a:t>Senate</a:t>
            </a:r>
          </a:p>
        </p:txBody>
      </p:sp>
      <p:sp>
        <p:nvSpPr>
          <p:cNvPr id="23567" name="Rectangle 14"/>
          <p:cNvSpPr>
            <a:spLocks/>
          </p:cNvSpPr>
          <p:nvPr/>
        </p:nvSpPr>
        <p:spPr bwMode="auto">
          <a:xfrm>
            <a:off x="1371600" y="5867400"/>
            <a:ext cx="304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=</a:t>
            </a:r>
          </a:p>
        </p:txBody>
      </p:sp>
      <p:sp>
        <p:nvSpPr>
          <p:cNvPr id="24591" name="Rectangle 15"/>
          <p:cNvSpPr>
            <a:spLocks/>
          </p:cNvSpPr>
          <p:nvPr/>
        </p:nvSpPr>
        <p:spPr bwMode="auto">
          <a:xfrm>
            <a:off x="228600" y="6400800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Congress Makes Laws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62400" y="4953000"/>
            <a:ext cx="1447800" cy="1143000"/>
            <a:chOff x="0" y="0"/>
            <a:chExt cx="912" cy="720"/>
          </a:xfrm>
        </p:grpSpPr>
        <p:sp>
          <p:nvSpPr>
            <p:cNvPr id="23575" name="AutoShape 17"/>
            <p:cNvSpPr>
              <a:spLocks/>
            </p:cNvSpPr>
            <p:nvPr/>
          </p:nvSpPr>
          <p:spPr bwMode="auto">
            <a:xfrm>
              <a:off x="0" y="0"/>
              <a:ext cx="912" cy="720"/>
            </a:xfrm>
            <a:prstGeom prst="star24">
              <a:avLst>
                <a:gd name="adj" fmla="val 37500"/>
              </a:avLst>
            </a:prstGeom>
            <a:solidFill>
              <a:srgbClr val="B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18"/>
            <p:cNvSpPr>
              <a:spLocks/>
            </p:cNvSpPr>
            <p:nvPr/>
          </p:nvSpPr>
          <p:spPr bwMode="auto">
            <a:xfrm>
              <a:off x="60" y="220"/>
              <a:ext cx="791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69964" bIns="38100" anchor="ctr">
              <a:spAutoFit/>
            </a:bodyPr>
            <a:lstStyle/>
            <a:p>
              <a:pPr marL="31750" algn="ctr"/>
              <a:r>
                <a:rPr lang="en-US">
                  <a:solidFill>
                    <a:srgbClr val="FFFFFF"/>
                  </a:solidFill>
                  <a:cs typeface="Times" charset="0"/>
                </a:rPr>
                <a:t>President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858000" y="4876800"/>
            <a:ext cx="1676400" cy="1295400"/>
            <a:chOff x="0" y="0"/>
            <a:chExt cx="1056" cy="816"/>
          </a:xfrm>
        </p:grpSpPr>
        <p:sp>
          <p:nvSpPr>
            <p:cNvPr id="23573" name="AutoShape 20"/>
            <p:cNvSpPr>
              <a:spLocks/>
            </p:cNvSpPr>
            <p:nvPr/>
          </p:nvSpPr>
          <p:spPr bwMode="auto">
            <a:xfrm>
              <a:off x="0" y="0"/>
              <a:ext cx="1056" cy="816"/>
            </a:xfrm>
            <a:prstGeom prst="star24">
              <a:avLst>
                <a:gd name="adj" fmla="val 37500"/>
              </a:avLst>
            </a:prstGeom>
            <a:solidFill>
              <a:srgbClr val="B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21"/>
            <p:cNvSpPr>
              <a:spLocks/>
            </p:cNvSpPr>
            <p:nvPr/>
          </p:nvSpPr>
          <p:spPr bwMode="auto">
            <a:xfrm>
              <a:off x="68" y="292"/>
              <a:ext cx="919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69964" bIns="38100" anchor="ctr">
              <a:spAutoFit/>
            </a:bodyPr>
            <a:lstStyle/>
            <a:p>
              <a:pPr marL="31750" algn="ctr"/>
              <a:r>
                <a:rPr lang="en-US" sz="1800" b="1">
                  <a:solidFill>
                    <a:srgbClr val="FFFFFF"/>
                  </a:solidFill>
                  <a:cs typeface="Times" charset="0"/>
                </a:rPr>
                <a:t>Court System</a:t>
              </a:r>
            </a:p>
          </p:txBody>
        </p:sp>
      </p:grpSp>
      <p:sp>
        <p:nvSpPr>
          <p:cNvPr id="24598" name="Rectangle 22"/>
          <p:cNvSpPr>
            <a:spLocks/>
          </p:cNvSpPr>
          <p:nvPr/>
        </p:nvSpPr>
        <p:spPr bwMode="auto">
          <a:xfrm>
            <a:off x="3276600" y="6400800"/>
            <a:ext cx="2819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Carries out laws </a:t>
            </a:r>
          </a:p>
        </p:txBody>
      </p:sp>
      <p:sp>
        <p:nvSpPr>
          <p:cNvPr id="24599" name="Rectangle 23"/>
          <p:cNvSpPr>
            <a:spLocks/>
          </p:cNvSpPr>
          <p:nvPr/>
        </p:nvSpPr>
        <p:spPr bwMode="auto">
          <a:xfrm>
            <a:off x="6477000" y="6400800"/>
            <a:ext cx="2438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50"/>
              </a:spcBef>
            </a:pPr>
            <a:r>
              <a:rPr lang="en-US">
                <a:solidFill>
                  <a:schemeClr val="tx1"/>
                </a:solidFill>
                <a:cs typeface="Times" charset="0"/>
              </a:rPr>
              <a:t>Interpret the laws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nimBg="1"/>
      <p:bldP spid="24580" grpId="0" animBg="1"/>
      <p:bldP spid="24581" grpId="0" animBg="1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nimBg="1"/>
      <p:bldP spid="24587" grpId="0" animBg="1"/>
      <p:bldP spid="24588" grpId="0" autoUpdateAnimBg="0"/>
      <p:bldP spid="24589" grpId="0" autoUpdateAnimBg="0"/>
      <p:bldP spid="24591" grpId="0" autoUpdateAnimBg="0"/>
      <p:bldP spid="24598" grpId="0" autoUpdateAnimBg="0"/>
      <p:bldP spid="24599" grpId="0" autoUpdateAnimBg="0"/>
    </p:bld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D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"/>
        <a:ea typeface="ヒラギノ明朝 Pro W3"/>
        <a:cs typeface="ヒラギノ明朝 Pro W3"/>
      </a:majorFont>
      <a:minorFont>
        <a:latin typeface="Times"/>
        <a:ea typeface="ヒラギノ明朝 Pro W3"/>
        <a:cs typeface="ヒラギノ明朝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E5E5E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0F0F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E5E5E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0F0F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E5E5E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0F0F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4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sym typeface="Time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Pages>0</Pages>
  <Words>456</Words>
  <Characters>0</Characters>
  <Application>Microsoft Office PowerPoint</Application>
  <PresentationFormat>On-screen Show (4:3)</PresentationFormat>
  <Lines>0</Lines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15</vt:i4>
      </vt:variant>
    </vt:vector>
  </HeadingPairs>
  <TitlesOfParts>
    <vt:vector size="38" baseType="lpstr">
      <vt:lpstr>Bodoni SvtyTwo ITC TT-Book</vt:lpstr>
      <vt:lpstr>Bodoni SvtyTwo ITC TT-BookIta</vt:lpstr>
      <vt:lpstr>Brush Script MT</vt:lpstr>
      <vt:lpstr>Gill Sans</vt:lpstr>
      <vt:lpstr>Lucida Grande</vt:lpstr>
      <vt:lpstr>Times</vt:lpstr>
      <vt:lpstr>ヒラギノ明朝 Pro W3</vt:lpstr>
      <vt:lpstr>ヒラギノ角ゴ Pro W3</vt:lpstr>
      <vt:lpstr>Title &amp; Bullets</vt:lpstr>
      <vt:lpstr>1_Title &amp; Bullets</vt:lpstr>
      <vt:lpstr>Bullets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Purpose of the Constitutional Convention</vt:lpstr>
      <vt:lpstr>Philadelphia </vt:lpstr>
      <vt:lpstr>Virginia Plan</vt:lpstr>
      <vt:lpstr>PowerPoint Presentation</vt:lpstr>
      <vt:lpstr>PowerPoint Presentation</vt:lpstr>
      <vt:lpstr>Slavery</vt:lpstr>
      <vt:lpstr>3/5 Compromise</vt:lpstr>
      <vt:lpstr>Separation of Powers</vt:lpstr>
      <vt:lpstr>Amendments</vt:lpstr>
      <vt:lpstr>Signing the Constitution</vt:lpstr>
      <vt:lpstr>Federalists vs. Anti Federalists</vt:lpstr>
      <vt:lpstr>Ratification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Jagodzinski</dc:creator>
  <cp:lastModifiedBy>bharrington1</cp:lastModifiedBy>
  <cp:revision>1</cp:revision>
  <dcterms:modified xsi:type="dcterms:W3CDTF">2016-09-12T12:13:07Z</dcterms:modified>
</cp:coreProperties>
</file>