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419870-470E-4C2F-8022-EE665A585E98}" type="datetimeFigureOut">
              <a:rPr lang="en-US" smtClean="0"/>
              <a:pPr/>
              <a:t>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698007-6732-4DCD-80DD-989B9522D601}" type="slidenum">
              <a:rPr lang="en-US" smtClean="0"/>
              <a:pPr/>
              <a:t>‹#›</a:t>
            </a:fld>
            <a:endParaRPr lang="en-US"/>
          </a:p>
        </p:txBody>
      </p:sp>
    </p:spTree>
    <p:extLst>
      <p:ext uri="{BB962C8B-B14F-4D97-AF65-F5344CB8AC3E}">
        <p14:creationId xmlns:p14="http://schemas.microsoft.com/office/powerpoint/2010/main" val="4166016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698007-6732-4DCD-80DD-989B9522D601}" type="slidenum">
              <a:rPr lang="en-US" smtClean="0"/>
              <a:pPr/>
              <a:t>7</a:t>
            </a:fld>
            <a:endParaRPr lang="en-US"/>
          </a:p>
        </p:txBody>
      </p:sp>
    </p:spTree>
    <p:extLst>
      <p:ext uri="{BB962C8B-B14F-4D97-AF65-F5344CB8AC3E}">
        <p14:creationId xmlns:p14="http://schemas.microsoft.com/office/powerpoint/2010/main" val="1990023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CE0BF0E-53BF-4BF9-8598-AA1969FE3EB8}" type="datetimeFigureOut">
              <a:rPr lang="en-US" smtClean="0"/>
              <a:pPr/>
              <a:t>1/4/2017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AF12A1D-2AA8-4FBF-8EDF-967A4A6040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CE0BF0E-53BF-4BF9-8598-AA1969FE3EB8}" type="datetimeFigureOut">
              <a:rPr lang="en-US" smtClean="0"/>
              <a:pPr/>
              <a:t>1/4/2017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AF12A1D-2AA8-4FBF-8EDF-967A4A6040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CE0BF0E-53BF-4BF9-8598-AA1969FE3EB8}" type="datetimeFigureOut">
              <a:rPr lang="en-US" smtClean="0"/>
              <a:pPr/>
              <a:t>1/4/2017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AF12A1D-2AA8-4FBF-8EDF-967A4A6040E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CE0BF0E-53BF-4BF9-8598-AA1969FE3EB8}" type="datetimeFigureOut">
              <a:rPr lang="en-US" smtClean="0"/>
              <a:pPr/>
              <a:t>1/4/2017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F12A1D-2AA8-4FBF-8EDF-967A4A6040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CE0BF0E-53BF-4BF9-8598-AA1969FE3EB8}" type="datetimeFigureOut">
              <a:rPr lang="en-US" smtClean="0"/>
              <a:pPr/>
              <a:t>1/4/2017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F12A1D-2AA8-4FBF-8EDF-967A4A6040E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CE0BF0E-53BF-4BF9-8598-AA1969FE3EB8}" type="datetimeFigureOut">
              <a:rPr lang="en-US" smtClean="0"/>
              <a:pPr/>
              <a:t>1/4/2017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AF12A1D-2AA8-4FBF-8EDF-967A4A6040E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Cycle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Essential Questions: Which indicators should members of the government look at when making economic policies? Why? How do we know how the economy is doing?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762000"/>
          </a:xfrm>
        </p:spPr>
        <p:txBody>
          <a:bodyPr>
            <a:normAutofit/>
          </a:bodyPr>
          <a:lstStyle/>
          <a:p>
            <a:pPr algn="ctr"/>
            <a:r>
              <a:rPr lang="en-US" dirty="0" smtClean="0"/>
              <a:t>Gross Domestic Product</a:t>
            </a:r>
            <a:endParaRPr lang="en-US" dirty="0"/>
          </a:p>
        </p:txBody>
      </p:sp>
      <p:sp>
        <p:nvSpPr>
          <p:cNvPr id="3" name="Content Placeholder 2"/>
          <p:cNvSpPr>
            <a:spLocks noGrp="1"/>
          </p:cNvSpPr>
          <p:nvPr>
            <p:ph idx="1"/>
          </p:nvPr>
        </p:nvSpPr>
        <p:spPr>
          <a:xfrm>
            <a:off x="609600" y="838200"/>
            <a:ext cx="6858000" cy="838200"/>
          </a:xfrm>
        </p:spPr>
        <p:txBody>
          <a:bodyPr>
            <a:normAutofit fontScale="77500" lnSpcReduction="20000"/>
          </a:bodyPr>
          <a:lstStyle/>
          <a:p>
            <a:r>
              <a:rPr lang="en-US" dirty="0" smtClean="0"/>
              <a:t>Gross Domestic Product – the total amount of new/final goods and services produced by a nation in a given year (If GDP is increasing, it means the economy is good.)</a:t>
            </a:r>
          </a:p>
          <a:p>
            <a:pPr>
              <a:buNone/>
            </a:pPr>
            <a:endParaRPr lang="en-US" dirty="0" smtClean="0"/>
          </a:p>
        </p:txBody>
      </p:sp>
      <p:cxnSp>
        <p:nvCxnSpPr>
          <p:cNvPr id="5" name="Straight Connector 4"/>
          <p:cNvCxnSpPr/>
          <p:nvPr/>
        </p:nvCxnSpPr>
        <p:spPr>
          <a:xfrm>
            <a:off x="2057400" y="1752600"/>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057400" y="4114800"/>
            <a:ext cx="434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026" name="Freeform 2"/>
          <p:cNvSpPr>
            <a:spLocks/>
          </p:cNvSpPr>
          <p:nvPr/>
        </p:nvSpPr>
        <p:spPr bwMode="auto">
          <a:xfrm>
            <a:off x="2057400" y="1828800"/>
            <a:ext cx="3962400" cy="2124075"/>
          </a:xfrm>
          <a:custGeom>
            <a:avLst/>
            <a:gdLst/>
            <a:ahLst/>
            <a:cxnLst>
              <a:cxn ang="0">
                <a:pos x="0" y="2146"/>
              </a:cxn>
              <a:cxn ang="0">
                <a:pos x="693" y="1195"/>
              </a:cxn>
              <a:cxn ang="0">
                <a:pos x="1345" y="1711"/>
              </a:cxn>
              <a:cxn ang="0">
                <a:pos x="1916" y="733"/>
              </a:cxn>
              <a:cxn ang="0">
                <a:pos x="2636" y="1290"/>
              </a:cxn>
              <a:cxn ang="0">
                <a:pos x="3600" y="217"/>
              </a:cxn>
              <a:cxn ang="0">
                <a:pos x="4347" y="624"/>
              </a:cxn>
              <a:cxn ang="0">
                <a:pos x="4986" y="0"/>
              </a:cxn>
            </a:cxnLst>
            <a:rect l="0" t="0" r="r" b="b"/>
            <a:pathLst>
              <a:path w="4986" h="2146">
                <a:moveTo>
                  <a:pt x="0" y="2146"/>
                </a:moveTo>
                <a:cubicBezTo>
                  <a:pt x="234" y="1707"/>
                  <a:pt x="469" y="1268"/>
                  <a:pt x="693" y="1195"/>
                </a:cubicBezTo>
                <a:cubicBezTo>
                  <a:pt x="917" y="1122"/>
                  <a:pt x="1141" y="1788"/>
                  <a:pt x="1345" y="1711"/>
                </a:cubicBezTo>
                <a:cubicBezTo>
                  <a:pt x="1549" y="1634"/>
                  <a:pt x="1701" y="803"/>
                  <a:pt x="1916" y="733"/>
                </a:cubicBezTo>
                <a:cubicBezTo>
                  <a:pt x="2131" y="663"/>
                  <a:pt x="2355" y="1376"/>
                  <a:pt x="2636" y="1290"/>
                </a:cubicBezTo>
                <a:cubicBezTo>
                  <a:pt x="2917" y="1204"/>
                  <a:pt x="3315" y="328"/>
                  <a:pt x="3600" y="217"/>
                </a:cubicBezTo>
                <a:cubicBezTo>
                  <a:pt x="3885" y="106"/>
                  <a:pt x="4116" y="660"/>
                  <a:pt x="4347" y="624"/>
                </a:cubicBezTo>
                <a:cubicBezTo>
                  <a:pt x="4578" y="588"/>
                  <a:pt x="4873" y="113"/>
                  <a:pt x="4986" y="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Oval 8"/>
          <p:cNvSpPr/>
          <p:nvPr/>
        </p:nvSpPr>
        <p:spPr>
          <a:xfrm>
            <a:off x="2057400" y="2971800"/>
            <a:ext cx="304800" cy="381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0" name="Oval 9"/>
          <p:cNvSpPr/>
          <p:nvPr/>
        </p:nvSpPr>
        <p:spPr>
          <a:xfrm>
            <a:off x="2438400" y="2590800"/>
            <a:ext cx="304800" cy="381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1" name="Oval 10"/>
          <p:cNvSpPr/>
          <p:nvPr/>
        </p:nvSpPr>
        <p:spPr>
          <a:xfrm>
            <a:off x="2819400" y="2895600"/>
            <a:ext cx="304800" cy="381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sp>
        <p:nvSpPr>
          <p:cNvPr id="12" name="Oval 11"/>
          <p:cNvSpPr/>
          <p:nvPr/>
        </p:nvSpPr>
        <p:spPr>
          <a:xfrm>
            <a:off x="2971800" y="3581400"/>
            <a:ext cx="304800" cy="381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sp>
        <p:nvSpPr>
          <p:cNvPr id="13" name="Rectangle 12"/>
          <p:cNvSpPr/>
          <p:nvPr/>
        </p:nvSpPr>
        <p:spPr>
          <a:xfrm>
            <a:off x="1600200" y="2514600"/>
            <a:ext cx="304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GDP</a:t>
            </a:r>
            <a:endParaRPr lang="en-US" dirty="0"/>
          </a:p>
        </p:txBody>
      </p:sp>
      <p:sp>
        <p:nvSpPr>
          <p:cNvPr id="14" name="Rectangle 13"/>
          <p:cNvSpPr/>
          <p:nvPr/>
        </p:nvSpPr>
        <p:spPr>
          <a:xfrm>
            <a:off x="3733800" y="4191000"/>
            <a:ext cx="1371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TIME</a:t>
            </a:r>
            <a:endParaRPr lang="en-US" dirty="0"/>
          </a:p>
        </p:txBody>
      </p:sp>
      <p:sp>
        <p:nvSpPr>
          <p:cNvPr id="16" name="Rectangle 15"/>
          <p:cNvSpPr/>
          <p:nvPr/>
        </p:nvSpPr>
        <p:spPr>
          <a:xfrm>
            <a:off x="304800" y="4572000"/>
            <a:ext cx="7543800" cy="21336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Font typeface="+mj-lt"/>
              <a:buAutoNum type="arabicPeriod"/>
            </a:pPr>
            <a:r>
              <a:rPr lang="en-US" i="1" dirty="0" smtClean="0"/>
              <a:t>Expansion</a:t>
            </a:r>
            <a:r>
              <a:rPr lang="en-US" dirty="0" smtClean="0"/>
              <a:t> </a:t>
            </a:r>
            <a:r>
              <a:rPr lang="en-US" dirty="0"/>
              <a:t>- GDP is increasing; </a:t>
            </a:r>
            <a:endParaRPr lang="en-US" dirty="0" smtClean="0"/>
          </a:p>
          <a:p>
            <a:pPr marL="342900" lvl="0" indent="-342900"/>
            <a:r>
              <a:rPr lang="en-US" dirty="0" smtClean="0"/>
              <a:t>     a. </a:t>
            </a:r>
            <a:r>
              <a:rPr lang="en-US" b="1" dirty="0" smtClean="0"/>
              <a:t>Inflation </a:t>
            </a:r>
            <a:r>
              <a:rPr lang="en-US" dirty="0" smtClean="0"/>
              <a:t>- </a:t>
            </a:r>
            <a:r>
              <a:rPr lang="en-US" dirty="0"/>
              <a:t>increase in prices of goods and services over time.  (People have more $ to spend, therefore demand for all goods and services increases, which causes prices to rise as well</a:t>
            </a:r>
            <a:r>
              <a:rPr lang="en-US" dirty="0" smtClean="0"/>
              <a:t>.)</a:t>
            </a:r>
          </a:p>
          <a:p>
            <a:pPr marL="342900" lvl="0" indent="-342900"/>
            <a:endParaRPr lang="en-US" sz="1200" dirty="0"/>
          </a:p>
          <a:p>
            <a:pPr marL="342900" lvl="0" indent="-342900"/>
            <a:r>
              <a:rPr lang="en-US" dirty="0" smtClean="0"/>
              <a:t>2.  </a:t>
            </a:r>
            <a:r>
              <a:rPr lang="en-US" i="1" dirty="0" smtClean="0"/>
              <a:t>Peak</a:t>
            </a:r>
            <a:r>
              <a:rPr lang="en-US" dirty="0" smtClean="0"/>
              <a:t> - </a:t>
            </a:r>
            <a:r>
              <a:rPr lang="en-US" dirty="0"/>
              <a:t>end of a period of expansion; the highest point of economic </a:t>
            </a:r>
            <a:r>
              <a:rPr lang="en-US" dirty="0" smtClean="0"/>
              <a:t>output</a:t>
            </a:r>
            <a:endParaRPr lang="en-US" dirty="0"/>
          </a:p>
        </p:txBody>
      </p:sp>
      <p:sp>
        <p:nvSpPr>
          <p:cNvPr id="1029" name="AutoShape 5" descr="data:image/jpeg;base64,/9j/4AAQSkZJRgABAQAAAQABAAD/2wCEAAkGBxQTEhQUEhQVFRUUGBgXFRcXGBcYGRgVFxcWFxwYGBcYHCggGBolHRQUITEhJSkrLi4uFx8zODMsNygtLisBCgoKDg0OGxAQGywmHyQsLCw0LCwsLC8sLCwsLCwsLCwsLCwsLCwtLCwsLCwuLCwsLCwsLCwsLCwsLCwsLCwsLP/AABEIAMIBAwMBIgACEQEDEQH/xAAcAAABBQEBAQAAAAAAAAAAAAACAAEDBAUGBwj/xABHEAABAwIDBAcGAwQIBQUBAAABAgMRACEEEjEFQVFhBhMicYGRoQcUMkKx8CPB0VKSsuEVJDNicoKz8SVTVGPSc5OiwvIX/8QAGQEAAwEBAQAAAAAAAAAAAAAAAAECAwQF/8QAMREAAgIBAwIEBQIGAwAAAAAAAAECAxEEEiExQRMiUWEFFHGB8DKhI0KR0eHxUqLB/9oADAMBAAIRAxEAPwDAfxkisrEuA1X95qFx2kZNkT9U3BVhxVV10ickCk1GU1OqoyKBZIstNFSxTUE5I4pRUkU0UBkCKeKKKVAZBilFFFKKBZBpUUU0UDyNTUUUqAyDSoqUUBkGKUUUCiA50gyAEU4TUnVmh6s0ZFkjNMU0ak0jageSOKMJpwKYqpjGUBUZFGoUgKBpkUU0VKU0JFA8gRSo4pUx5NdLlOV1WSaIGkRkkKqjUaelQTkjNDFSkU2WkTuIiKaKky0slGQyRxSijIvTGlkQEUUU4NIUwyCRTAURp8vG1AwIp4pSKWfuoAVKkFGig8aQAinEUV+JpX5HwFIMiCRRdVTBfFI9R9KkStO/MO6D9aORPIIw/D0pZCN/nerDaR8qkmdATB7oNqlIIgEETx08/wBOdTkhyKR5jxFRqaB0vWkW0knLb6eU/SaquYY66cD/AD3dxoUgUkUimmirE7lef6iolog1aZsmDQkUaT5Ukj1phkHLaoyKmKaagaZFSqTJ30qMj3InTRihAo0ijJk2OKekBRAVOSdwMU+WjCaIJpE7iMIpwmpQmnyUZJcistugmruSolgGjI1IrOERY0gmb6DjUyWQeUanlQOX0EDcKMl5I1K4fzoIqUpo2WMxjvp5Q8orEU2WrLjJG7yqPLRkaYWXS1GQBUoQTBOlO80Rcd3n4UjPcQJcvuG+80bRSdYHfRdUfhvFirs6VobO2W48VFu+RNiQAFcE3tm18qlyS6h14RRW1a1/veKrLaI7q1sE1aDrNwba8bd9O/g15c3y3Anl9bUlMhWbXgyAKsMPLRobcDceRp0t1ZOH/Dnfu7uMelNtFSku4KXEK1/DJ3i6D3jVPrROtlJ7YhMSDqCOIO/WoktT3WqXCYqAUxmRvSdJ4pO486l+xL9iq+3NvXjVAqIsd1a+IagSkkpNkngeCuBqkcLvkWJBFXGRpCSwV2vQ1KWhrA3D6/oKjiKJS6rqacvoJSLmBruH330KbHj9+tWMMg+eo4cO+ixLROn33UZJ3c4KZSeNNTRSp4NOSwBRgVG1rU1IwkODT5qa1PlpEhZraaVIwZE0LSJkcjR7PGo7qlsmT4ZIEUYbp3EEG1WGEyKnJjJ4WSstFqqvcx9/lWk+34fnJjyquWSSBqCQN/EChSKhIgW3CQN6rnu3CoOrrUealR5WHhVvZexlvLCECSdTuA4molaork0rbl0M7Zmx3H3AhHeonRInU/pWr0l6OjDJbWgqKVWJO5USCIAgG/dbjWvt3HN4FrqGILh+NdteJ4ngNPDU+haxjMM9hHD2gCtskyYJk66wqFVzSunhT/l/OTvVS2uP835wcNkJmVRoRzo14BXHhx30WNw62lqRvBIUkiRIsY8tRTsKCvgJSR8pP0411qeVlHE8rlFYNlJvp6edXWspIBvOm+PCiaUQYUmY8CPy4eVWm8AFSpsgEbr+RG6lKa7mVksdSNWzyTKSoTa5OkTcj7vXV9GmEttJzSkOqjWZkBCY4SomsB5LiSErQpJAG6DujnWv0zJZRh2gYKQFHkUgfUkHwrjtlvxD1OvQwnnfLsQ7TwGR1ZMjMc1jqTIiflhUi9uzWNtApF0KnlBAnS33urruk5LmGYxCNHAM0RYkX8iD+9WJs3ZQSkvuwN4BkhA4959LWM1VFmVl9Tj1MVVa93rwvXJm4PZDioJGUbgQZO8AJ1uOMT51PtbZ6UkJQZzRNyTcaEEk8r8KPE7SceVkazJSbACyld/DUnKIF6obXV1CUttrBeV8RT8gPA7jqDvroTbZlHfKaTeH6f3KOOdy9hJ0ssg8/hHPiaJLYCRAgffrVMJUDAHw2k6A8dYmth5rsi82EnvrRvB0z8uEUmlkTaUmyhxH61Bi24UJGYESkj5hz57qvqZrY6J7P655CVaNnrJ4BOo7pynwrOdiitw6/NJJEvSDYyWsAkZU50QVEATmJQFdqJI7ZtpYVxDSb3r1Ha73X4PFxo05lHIDIo995rzFwwbagnyrPSTck0/X/J6FySeESodA0o3FmNOMzbv+tV2midTy8KvtYWut4OKWEUQgfc0q1Ts5Srxr4UqW9E+KjJb+KrC01ARCvKrqk2ptjseMANI41bYbGoiKruN9lXGJPdV3ZDcoHIms5y4yYyTayiROC3j+VQ4LCKSsyDEV6F0R2AgoU9ijlZ0G6ef3+lb+I6DsvDNhngRuFj6ivPlq+cI1r0l21uSyjyfFNXFHgkaiut2x0OxDdyglI3i49Kw2cApKrjvrSOpi+DnsjJRw0UcQyJuDoIjhv+99TbE2Yp19KUCVEiReAL3000rSRs9biwhCcxVFomIO/lf0rc2ljW9mtdW2QrELHbVaw4ep7786U7W/LE101KlHM+hZxns8UE5mFpXPxA2yk6xGtUNs4tGAZ6pmC6sdtf3u5b+6c3LYfpTiGFLLa1AqJzTcGb3Btv1qjlU8ouKKrmTNzNZ16ezPnfB13ThVFbCBOHU4oqVJkzfU86t7IxqsJiG3k6JIkcU6EeVWUtbtPvuqPEYeRz++VdkknHacml1SVq3dDr+nHRsvZcXhklSXEhRyg8JBtyt4V55jMGQAoAgjfaZB4Cur6L9P8Rg4aVC2x8qhp3HdXa7RwjG08Op/DISl5PxpgSf15GuGMp0eWR6l+l25shyjzHZznWoJWACmRImdNbiL99bvQvABzEAkEBHbJ3ZRcTx3W760+jHQ55xCg4EobJOVS51O4J/OtxzY6tn4Z5RKStdkEHcLDXn6UrtRuTUTk0+me9ymsIn27slLr+HcAkGNNOzcTy7Kq4PpTiesxagAg/KjOJBjW40iT5V33RbaAVgFKWRmZzA+Nx+flXC4LBde5nVYJJKyeM5gE8Z38qy0qe7DNNfdGiP1Nroy312Cew5jM32kxMQq9p/vCuSxTqiAk3QFSbiSYga2t+ddP0Wf6rHAEnI7LfgRaPECj2js7q8YpJAjMVDlKZBPIHN5VpGWyxpnHrHmqF+M8GHshjJ1hIhUIyyDOVRM2Hh61yu1WlnEyrthUQYKQRpbjHEG9ddh2lKOYySq8/e7S1QdJsB+GgpSkBszJNyFEdmOIP0rqhclLnucWmm1a/fj6HJqwoStQlAAO8q33tInzrewjUok33aRPgd2npVZxBzIUMwJEG8b+CtB+la2z8Oe1I87mTzFotV2WrGTe/c1wZTje6ur2Cj3fBPYg/Evso7hbym3jUeD6LvvH8NtRHE2THeak9oTnVIZwqNEAFff9z5Vyzt8RqKO/SQ8OPiTKvRsZsBj06kDN5oV/wCNefON3r0j2fIzN4xH7TI9CpP5159igQa6NO8TkjW6WWn7AtoFXWmiLgk2iCfuY51Taq37xkAteO+TeAI03XrrbOKeX0Kz2ZSiouAE7oiItoO6lUhwa19u3avv/IUqfBXBVdT2h3CtNSIFgaZ3BE5e6K9B6JdDlupDjpCGYuTqr/D+tctupUVwE652Y2o4JpiZ3yD9866boFsDripS+yy2ZWrj/dB412GN9nAKkrw7qS34WG82saxemW1EsNjBYWAhI7ZBupW/85rmnbKfl6HQqo1xe/8A2ZHTbpMXlhpnsst2SBoY391ZGy9uvswUqUO4mq/u+WCd9R7YSpLQA0zdqOMSB6VvGiDjtaIhrm549T0PY3tNcEB0BY52PnXSNbd2fihDiQhR36eo/SvJdm4FLjKFb4ueYJFAGFJJCFXBiP0rGWlXSL/ryafOVTbjLsenbaxmFwKFFpYW45ZKpBgHdI0+/Dy7EgvLK1qNzJ0m9vDdVzCYNxwwvTnxqdzCICYkkQJFtROYkyAFA8fCtKqdh51+rWdsf2GfwqVZVQIWkd2ZNlCR4eVIYeBA+n8qsYDtpWhNyklaLRcWUm+tr/5uVGkSLb9LV0I8+c5dCq3hioGBJAmOImDFE21KQr5SYB4m9vSrjLZjMiCoCFJMg67jG+BB4jwpOCeqbTYLUVxaQmVqEjUDMT5RVYJ3GNjdkhYzDUd9+WlR9HukD2z3gsGU70n5k8D6XrfLEEjeFEWHBRE1V2lsgLHyj/Ly5eJ0qJRUuJHp6L4q6Xtnyhbf9ojr8LRKERdsG4Pfvv3Vlt7VexASFrUpGsFRIG63DWoU7PDeYgKUkEBYAgkSJyyJ38t1RM4cIdBYcLSlyIOoBOkRA0BvyqFp610R1T1SmmkWcS06hRSlSwhUSEq7KhJ1AsdDWyzhG0pygvCYJhaRJ1n4fuKztkPOqxKG3UIOZJQFAfEoGRN41GW0a103uaiFKKLJMKJIsdAPi505Ra6I8nXaqfljLsupivtBCm1JW9+HEZlgpEcOzyr03F7JaxqWsQXAkFIk213+RmuLf2etUIKRmKcwSIumJnWuYT7whQAzZFGEibfpXPdp5WvPc9LQ6uu3TuFnVfueoLTs1iy19YrcJn+G1MnpNsx4dQ6hKUmwsLd+W4ry7auz8QG1ukR1agF8sxy35SB5VkJYyiW1ZjqTplk2JB1Bvp+dTHRtct/sddFtL7LB7JiehmBs6H0hkC1wQN9iTAqM7a2bhB+CgOKG+x9T+VeW4Nx+MpkzaDp4HumplbMWYzGO/ce/xqflG35mK3U1VPEcHUbe9pDyhlZhAJgZRN+E6b+FcJiMetxRU4uSTBk3J1n8q0nNmJSpSTbLZeh7YVBIj5eynzrIfCQSEm1yezG85QOFoNdVVEI9DFXq3g7r2XmXXk/tMr9Ck1zz+zCteRMZpPiZiK2fZdjG0YpKXFBIWhwSYA03nwrtMTtrZuDJLYS67JOayoOuug8K5LZThY2kdlmn3xjyeQYnAKaVC0lKhqCIP+1QvBR7gJga31+le24baeC2qjq3QlD0QhVvIHf3VwXSfoyvCOEKAv8ACoaETqK3hqGsN/jMdRU6+xxqMQAIyjzWPooUqtOsmTYeVNXXvic2Y+h60x0Vw2DSHsYtCgLpQDZR5zr3Vy3Snput/st9hsWCUndzj6VxOK2u6+iHSVFMQTw0qfYzQyzqZrjjpccy/PudV1yrjx0Rdw3S/EsApbWpIPxCTei2Ps13E/jIykEkdomQd+6qOPagqt9xXoHspwYVgZ/7rg/hqdViirfWuS6HDVPz+hhr2FiSQR1dtBJ159mqrnRjEltSFFslRBnMqxB/w1f6W9KX8NjHWG+ryoCMoIv2kBR9TWc302xRMfgz3elZw+dlFNbeeRunQ1vGHwDssHD52XSnM2ZMTHaAMXF/51Izh3cQoqZR2D86rAnlx8KqdEcKvae0FqdAyBIW8E6KywlKfExPIGvQul+0U4JpGRAU44crSNE9kXJj5RIsOIFXqLrISjVBZm19kZ1/D6HZO6b8pg4XZb6RdSD51BixkV+InKeyQQTCsp0kcZETvodl9L3kK/rbaVIOqmxlKeeW8jxq70w27glsrQhxSnk9psoQohLg0ClEARuIk1nCWqjaozWU+6It0Witg50vD+phYzH9UpBSJIPZgkkngYJzWJHjWmzgH1kqCA2lV8qtQTc2HP61pezrYHWN++OiVulQbn5UAwSOaiDfhHGq/SPpG6l9TOFQnK0crrqhm7QiQkTECYJvvtartvtnY6qF06thVoNPCtS1DAVst8fsHuJFuFwQe42qqMf1YWFSl1KCEqyiNQcqucwRoDfurb2D0gC3Rh8SgNun4FAyhc6RwNB7Sdgf1c4hE5moCwLZm1EC/MEg+dRRqb4XKu9de4XfDdNZXvo/oZOxkuutJcSElKgSJJnNJHatxBqzhHZzBUBaFZFJ55c0jlG+t32f4PNs/DniF/6i6XSzYKgBiWRLjUFaQP7RpJJI/wASZJHeob6detl8w67OmWkTqvhFEqN1X6upy21FpU82gJ7a7Ikqy5kgkEgWO+s3bOxlJEuBIU6sBOSYmOfAJJ7++Dot41OJ2phCi7fwpMRIDaySBuEkgd1bXtPa6nDsrG54f6bldF1soamFcej6k6LR1/KuTzv+p5+llbb6EsqUtSFJWlKZIKxqBHcJNehFx5RehAQh4fCTJBsQbW1mtDod0bDbCXXB+M8kLcJ3AiQgHcACJ5zWE5tzEv5ncIhsYdDnVyoSpdpzSTCQbxA3a1lLU32zcaMYXdnQ9HpY1qep5ZoJW6gsLKQotdlUGJRO4dxO+qu0cY03h3iLltQcRG5M38gdK2ti7RS66rDuJ6t9Akp1ChE5kHhyrmPabss4cB9FkO5m3U7s+UlKuUgEHuFGl1V3i+DeufX7GV3wrTNKyl8d17GrjnnXg7+GnLiGsqrn4ikQsCOIBrlcHsgoWlpwJ63IogycpQZATMaySdDoK77a7wwuDD5TmCEtSNLKKEn+KsnpjlaRhcYlOdN0Eadh5IIM7iCkedZUau6yxKf6W2vv1N9VoaY0S8HO7r1MZx4IdSw0lKnFTEiyYRcgxInL61I9szEK3IvzP6VL0GwvvONfejstISlJmRmcO7wQfOun6L45GMS4pKcobdU1rObLood4Io1l9tc2q1wsZ+rMtD8NolTGVye5+5xbWCdcQrq+qV8SVHMTCgQFDTiFVze3sGtp0IWlKSpIIyzB3EyRc28JrY6PbUOFxjockMuvuoJ3JV1igDymu46a9FfecMS3/at9toj5rXR/mHqBWnj2U3qM/wBL7/nobR0endbdfX6nj+JWUqbSmcxSIA4qm3qK0WujmJykrKUpTclRIgAb7V0Xs56MrecXi30FKUHK0lQIObeqCNwiOZ5UPtP2wAr3Nk6QXyPMN/QnwHGtZ3Sleqq0vdnVSlDT/wAQ5DCYtSCClU3sRI8Rvr2bo/jW9q4PqHlJ69sShRMkjifoa8RA0FJL625KCQeIsa3s0+7lBC+F0HCZ66r2bvfts/vK/wDGlXmzPSPEECSVcyTJpVh4Nq7fuec6Y/8AH/sVG0S2vunnbfVnYK7LHMH8qkZYSBvvrU7aUJ3JHlXc+h51tu6LiLaCQQSCNON/KvS/Y43Oz5/7zv8A9a82exCchjhuFeqexdM7NB/7zv1FYXV74bfc7PhbeWWNrdI8Ay8tp9SQ6nKVSifiSCLxe0VVHTDZf7aP/b/lUHSb2ev4nGO4hDjKUuZICgonsoSm8CNQazv/AOX4n/nYf91dYrSwx3Oyy29Se2GV6kfsrKXMbtNxJzBa0lB/uFTmXwjLS9qbX9aws6dW4R350T+VLobhv6N2qrCPOpUrENJIKUlKc8kpTJ1JAP0rtemnREY5LcL6txoqKVRIIUBKVDhISfCrdWLd5VilZQ492jyns/PGXwqLa7baWTlEEiRIgkHQidRXRO+zTHLIQpbCUE3UlSycs6gFAvG6a7XpUMPg9nFK20OJbbDTLbiQrMvLlSIOvE8prZZXQ8mj4bP9U3jA/QhkDAYSP+S35kCfWvMMLhgS8Vgz1zpJtM9asKgZZUZy2nSvRvZdtNL+BQmwcZlC0gRluSIG5JBt5bqg2v0Fc61x3DOJ/FX1imnB2MxuSCAYkyfGsaqtkpP1PQ1tcrqUoHm20Hj17CNVJfbyECCmVp7Pd9NN1es9N2R7hjJ/5Ln8Jj1isHYvQB/3tp/FKbyMkKShu+ZafhnsiALHvHjU3te20lrCnCpP4uIgEC5S0DKlHviB48KdlW+UX6F6OMqqcTLvs1anZuG7lf6i6rdCek3vS32XYDzTjkbszYWQCBysPDnWr7MWv+GYT/Cr/UXXlS1FhwYhg/ioxDylAk3SFlOTuVJ8p3Vm9LGTk2aXahVKLZ16+hi2dqMPsoBw5WpaogdUooWCI/ZJMjhJFF7ZGx7m1O/EIHmlYruej+028Wwh9o9lY03hWhSeBBkVx/trZJwTeUSevSQO5Dh/KmqnKcZPsatxjF4+p021miMM9k1DLmWOPVmIryHoftDEto6soC2nUoAkx2hBRkNwVD6GTFexdFtoIxWEacSZBQEqB1CgMqkqHGZkVzJ6CvMH+rLQtIkJDhKVIToAlQSbAW3cauivw016nD8SrnbX/DWf8nO4fErXtjBy3kUErQohQVmCW13sPuK2vbGgDZizwcajvk/lNX+iXQxxnEqxWJUgrCSltKCSBm1USQN1gOZ8OZ9t21wtKcI2ZLZ6x6NAqIQg84KiRutTlVvtjP0NdMpVadKzhm97Q2v+EORrkY/jbrL2az77sBSNVttqA/xsqzp9AB410nT1mdlKHEYf/UarC9kL+VWJw5OmVxP8Krfu1EaMQ908m0rF4qg+6ZR6FMHBbEfxBGVaw4sTYz/ZIHn9as+xBv8Aqbu/8c/wIq/7ZsXkwjbI1ecuNOw2Mx/+RR50vYoArCOkCB15AHchApyp3Qlnq2NTxYorsjyXbKcz2JSYs89/qK3efnXpvsq6T9e17s8r8Zqcs6uNjf3jf/OvOsfhy5i8Qkbn3sx3AdasknlFb/srA/pcBPwpZcA7rXPM61pbVGcNrOKi1q9xXc9G6c7bGBwi3QJWo5Ghu6xUwTyEE+FfP0lSipZKlKJUpR1JJkk+Ne1e3FEYFr/10/wOV4tNu+npqVXH3Zpq5vKiCTUibi9R5aKTuNdJyZfYvttiBT1SD55UqWDLEvUsIVP3NWEoPA1E2upkrqcGUmw1Mkgiui6LdNcTgcOMO0y2pIKlFSlGSpRk2AsNLVz6V1KF0sCrvsqztO0HtTxv/Ts/vK/SnHtRxv8A07P7yv0rjkuVIHKWCn8QvJ9u4teOfOIeSG15UpGUm2SYIMAg39K6TZPtGxrCQh5tGJAsFlRQ5H94gEKPgK5cOUYcoyZLW3KTkn1OwxXtSxKhDOFQk8VqKgPAETXOYvFP4lzrsY5nKQcqQIQgb8qRp36mqDKjMGTxPaHqT9Ks4YxPefLT8qMlXay6aw2TbPxK23i7hHC26kAKFilSTfKoaKH05V1jftJxKQEu4RClH5kLKQYEklKgYHjXBoUW1yMiQDe8KWDJjTdNWtp4rMGyDZwZZ5KUiZ8vrRkunU2V8RfBvbU9pmNXZptLST86UFav8pUcvoazMNgUYhp1wrLjiruLd+IGJ7WbTdFwIp3MaEthAQpZWLITNkxqSLiJHeSaxdjIVhy4W1T1icqgoTBuSD689aaeBz1M7I+Z4O02T0ixuEw6GWcO2pLIgZlHMRJUTprJmOe/WsjCbGU6lTjJCnFlS1smErGZRJy7libeB10q5hNqtrK8rshCUqKTlTlTJkAayN54GqeH2mhtt51wrCEqQAG0p6zrCDdKlfDAi/Kk0mTPUWW+SS4IthbexOzlOpaSlQcMltyU5XBqr+7KQZB0AGm+fbfTDEY1LaHWkIS24lwFJOqQbEEaZTJ7xWurFNvIQMUhZzDsLdCWXot8LqT1azcWJSeRqliOjKif6s6lwgT1bn4bus3BsoT2p0JAox6GnjWqOxMzMBtTEYNzrcK4lJckusqSShRF/h7pEpM2ANdO37U3o7eDTm4pcJHkUgi+l9xrkMUhxpQS8hbR5ptNzYmxIk3kypc3igcfGnDUc9IHLVPcFGllkQ1V1a2o613pXj8U0taVtYVoKCSUf2kKiIWomCZ3CazNo9FoYWlIKlZk5r9o3VN7mTBvWJ7xIN5G+0DQmfK/cEjfW1hOlbgWtTgzyhKUo0AKZy3AvJMHj2twq4yXc577brWnnp27G1tTaONxLXuzjLaW1FAzJJnsFK0xIv8ACKwl45zAPjFNBDiiktqSVRBtcgX3eoo3uli/d220z1qFD8WQZSLjs8TIHiK5jG4guLUpRlSySY46wBv/APzRJxxhGvjWysjY30/9LvSXpG9j1IceQlHVJUlISSQcxBJ0mbDzFS9DumOJwTfu+Hw6HMy1LKlKMkmNwHZAAHrVfB9H3cuZ6GW92ay1ckI1J/lVpwpSOqZEE65jcn++fojzipfCNZaucJNrqzOxL13SAM7y1OLi4JKiogcUAnxNU+j23V4HEnEtNhxRQUALURGY9omBfSKfErtJEGTKpIKiLRa3lYVlOrpwQ6ZyjJy7s6Tpb0/f2gyll1lCAlYWClRJkAiII4KNcoo05NAa0SwdE5ubyxxRJF4oAaSzoaCMFxLI50qr+9cqVLDI2yJkLqVK6pIXUiV08A4F5K6kS5VDrgKXvPAUsGbrbNMOU4fH+1ZanDEk9wqRp4xGnOlgl08GkXvskU3vY4j1/SqJI1NEkff+9LBPhRNBGOHEef6irDWNH3/KsZSRx+k0Ckj7H6CjAeDE3nylcGAojdoTyqpK4VYBM9kTEK4JSo8DpVFBWNx8vypHEG06jwPkbelGClDHB02y8WFJEiDodQY7J8rE+FROPJU6tspiSAoiZKojNfmU/umsZnGAXiPvhw1EDnRYwnMHE3BACt+6AfEWP86CVBZNNWyVFfZOa9pSPhgdokkCZtEg1sM4NsNLASVAEpfDhEKIvPZJKMs2WJi8zuyWMYpvKVjLn0O6dbxvuSRzVyrWTiA4lSdCpJTxN0wZjU6TGoAImhIfJaLq0TKQ9LfVJS6QFBBv2T/Zvbt4Jyis3a+0m8PkQyXbBI6t1JKAuYJyLukQCexF9CatJxxxKurkhCQApItK4kgngI3fnTbVwxbbOUgpSM2RwZ0HKJsFXTp8pH6HUO/sbDG1HkoQFgnrE5kJkOApkAZmnyFj4k2CzrVZ9eDXZ1llJ5FzDm0iMqkhPEfEarN7OWhSF3KkSUFKgvKFbg29cDdZVJWIWjqyooPVLWvthxmS4FA5iUqT8x30/qaYZOdg4RwEp68c0OMuDWflKuXkKFfRfDftYqOGVAt3kd/nWQ4hSn2nOradQkKDiAtlWYKnQK4SNeFSdVClH3ZKkyYSpLIGUqkCQuxAkSOVLC9BfYuubNwSPjCyeLj7afRKp9NwqUbRQ2Iw7QTaSWmySAN/WugCP8prHeshaEhDWZQUgl1vMgBIBT2ASQb+dV8ftIFal5zmUnKoNpKQRbVS9ZgSQkTFAuhPtDFlwFS1lMlSZSSpyQJHaVdQPBAA0rJdxJCAFpSmI7CYBkDVRGndr3VC/tEQcoyk7wSVEcCs38orMUonkKMZJjDPLDxOIKj6DlyA3CqqjFJao0qIqq0jpjEcmhKqYmhJpmm0cmmmhmmJp4KSCzUqjzUqMDwEFUYNQJXT56MD2liafrIvUPWUgbUsE4LQXOtTJcqkhdEF0sGbiW0rkz5frRBe778KphzhRh2lgTgW0ufYo0uQZqklcU5e4UYJ2F6SbyR405fOhJPfeqwXA1oS/wAKMC2mm3jRlCchgdx+tB7wPlBHLdHnVBCid/pTpzcPQ0YBwya/9IpcT1bpI/ZVqQRv9aFOJW2L9tP7Sbjjfh96a1mZDy84qRthYukx/hNAbTdw+NK8ygF5VgpUobjESCIJsbn1qHZyMqFturVkVGSD2VE2n6SnfVRjFvI+UnjbXvy039JJk9koJ1Agg/5T+lLBOxrobXWBORTZCVpEKy2zJMZhJ00t6E7reMxagk9WZQoQUqUSQQZChmkm+o3xXK9f+ye7X6bqJvHLE9oHxE+dMlJo38Tj2lJEFKbyUEBaZ4AG4E7gRVILW4FBAaSAb2uSRukGBast7GlXxJSo8zPrNV+uIumEnkr9SaMB4bbyzpsRi2lNhogNx8sRcbwoa1kO4dE/2hPdf1rNXjVftek+sVGhwq3k95t5Ck0V4cnyyw+pAslJJ4moMRiQfhFQuLvG7lp5VDnppGsYBKVQk0JNCTVmqQRNNNATTFVMpIIqoSaGaYmmVgKaVDNKgeAAqizVCDRA0FYJQaJK6iCqfNQJomJpBVRA0WakTgmmkKhzUgaMC2k88acqqAGlmowLaWg4KIP99Vc1NmpYFtL3vHL1p/eTuAqoFcaWfhRgW0vIxayNQPCkjFOE3Wbdwqlno1HW1jrRgWC2pxR1Kj4n0vpTYhQEcQL/AO5qq24RoTR9cDrANLAtvJK2sbgNe8+O6nxKwDYACBz/ANqBtKdQomOFOFJ4eZowPbyJJEXAHCfOhQkyMo8YOtSpeA0AHhVcvKzm586EhqJOpnQkhJ37/SgKUjeo+lAtYJMWFRKUKMBtEtUG1R5qBSqGaovaGVUxNATTE0ysBTTTQzTE0DwETTE0E0xNA0g81Ko5pUDwIUqVKgY6aIUqVAh6cU1KgQ9EKalQIenpUqBCFOKelQJiVUqBalSpAHSSb0qVAEQ1P3xp00qVJiDb+IUW+lSoYmNTuG4pUqENEbtQqpUqYwaE0qVMoQpqVKgYxoTSpUDFTUqVAxqVKlQB/9k="/>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pPr algn="ctr"/>
            <a:r>
              <a:rPr lang="en-US" dirty="0" smtClean="0"/>
              <a:t>Business Cycle</a:t>
            </a:r>
            <a:endParaRPr lang="en-US" dirty="0"/>
          </a:p>
        </p:txBody>
      </p:sp>
      <p:pic>
        <p:nvPicPr>
          <p:cNvPr id="15362" name="Picture 2"/>
          <p:cNvPicPr>
            <a:picLocks noChangeAspect="1" noChangeArrowheads="1"/>
          </p:cNvPicPr>
          <p:nvPr/>
        </p:nvPicPr>
        <p:blipFill>
          <a:blip r:embed="rId2" cstate="print"/>
          <a:srcRect/>
          <a:stretch>
            <a:fillRect/>
          </a:stretch>
        </p:blipFill>
        <p:spPr bwMode="auto">
          <a:xfrm>
            <a:off x="1524000" y="685800"/>
            <a:ext cx="5077593" cy="2819400"/>
          </a:xfrm>
          <a:prstGeom prst="rect">
            <a:avLst/>
          </a:prstGeom>
          <a:noFill/>
          <a:ln w="9525">
            <a:noFill/>
            <a:miter lim="800000"/>
            <a:headEnd/>
            <a:tailEnd/>
          </a:ln>
        </p:spPr>
      </p:pic>
      <p:sp>
        <p:nvSpPr>
          <p:cNvPr id="5" name="Rectangle 4"/>
          <p:cNvSpPr/>
          <p:nvPr/>
        </p:nvSpPr>
        <p:spPr>
          <a:xfrm>
            <a:off x="228600" y="3505200"/>
            <a:ext cx="77724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AutoNum type="arabicPeriod" startAt="3"/>
            </a:pPr>
            <a:r>
              <a:rPr lang="en-US" sz="1600" b="1" i="1" dirty="0" smtClean="0"/>
              <a:t>Contraction</a:t>
            </a:r>
            <a:r>
              <a:rPr lang="en-US" sz="1600" dirty="0" smtClean="0"/>
              <a:t> - </a:t>
            </a:r>
            <a:r>
              <a:rPr lang="en-US" sz="1600" dirty="0"/>
              <a:t>After a peak, business activity begins to slow or </a:t>
            </a:r>
            <a:r>
              <a:rPr lang="en-US" sz="1600" dirty="0" smtClean="0"/>
              <a:t>contract</a:t>
            </a:r>
          </a:p>
          <a:p>
            <a:pPr marL="342900" lvl="0" indent="-342900"/>
            <a:r>
              <a:rPr lang="en-US" sz="1600" dirty="0"/>
              <a:t>	</a:t>
            </a:r>
            <a:r>
              <a:rPr lang="en-US" sz="1600" dirty="0" smtClean="0"/>
              <a:t>a. If </a:t>
            </a:r>
            <a:r>
              <a:rPr lang="en-US" sz="1600" dirty="0"/>
              <a:t>this becomes severe, it becomes a recession – businesses fail, people lose jobs, and profits fall </a:t>
            </a:r>
            <a:endParaRPr lang="en-US" sz="1600" dirty="0" smtClean="0"/>
          </a:p>
          <a:p>
            <a:pPr marL="342900" lvl="0" indent="-342900"/>
            <a:r>
              <a:rPr lang="en-US" sz="1600" dirty="0" smtClean="0"/>
              <a:t>	b. </a:t>
            </a:r>
            <a:r>
              <a:rPr lang="en-US" sz="1600" b="1" i="1" dirty="0" smtClean="0"/>
              <a:t>Recession </a:t>
            </a:r>
            <a:r>
              <a:rPr lang="en-US" sz="1600" dirty="0"/>
              <a:t>– no growth in GDP for at least 6 </a:t>
            </a:r>
            <a:r>
              <a:rPr lang="en-US" sz="1600" dirty="0" smtClean="0"/>
              <a:t>months</a:t>
            </a:r>
          </a:p>
          <a:p>
            <a:pPr marL="342900" lvl="0" indent="-342900"/>
            <a:r>
              <a:rPr lang="en-US" sz="1600" dirty="0" smtClean="0"/>
              <a:t>	c. </a:t>
            </a:r>
            <a:r>
              <a:rPr lang="en-US" sz="1600" b="1" i="1" dirty="0" smtClean="0"/>
              <a:t>Depression</a:t>
            </a:r>
            <a:r>
              <a:rPr lang="en-US" sz="1600" dirty="0" smtClean="0"/>
              <a:t> </a:t>
            </a:r>
            <a:r>
              <a:rPr lang="en-US" sz="1600" dirty="0"/>
              <a:t>– an extended recession; very </a:t>
            </a:r>
            <a:r>
              <a:rPr lang="en-US" sz="1600" dirty="0" smtClean="0"/>
              <a:t>rare</a:t>
            </a:r>
          </a:p>
          <a:p>
            <a:pPr marL="342900" lvl="0" indent="-342900"/>
            <a:r>
              <a:rPr lang="en-US" sz="1600" dirty="0" smtClean="0"/>
              <a:t>	d. </a:t>
            </a:r>
            <a:r>
              <a:rPr lang="en-US" sz="1600" b="1" dirty="0" smtClean="0"/>
              <a:t>Deflation</a:t>
            </a:r>
            <a:r>
              <a:rPr lang="en-US" sz="1600" dirty="0" smtClean="0"/>
              <a:t> </a:t>
            </a:r>
            <a:r>
              <a:rPr lang="en-US" sz="1600" dirty="0"/>
              <a:t>- decrease in prices of goods and services over time.  (People have less $ to spend, therefore demand for all goods and services decreases, which causes prices to drop</a:t>
            </a:r>
            <a:r>
              <a:rPr lang="en-US" sz="1600" dirty="0" smtClean="0"/>
              <a:t>.)</a:t>
            </a:r>
          </a:p>
          <a:p>
            <a:pPr marL="342900" lvl="0" indent="-342900"/>
            <a:endParaRPr lang="en-US" sz="800" dirty="0"/>
          </a:p>
          <a:p>
            <a:pPr marL="342900" lvl="0" indent="-342900"/>
            <a:r>
              <a:rPr lang="en-US" sz="1600" dirty="0" smtClean="0"/>
              <a:t>4.    </a:t>
            </a:r>
            <a:r>
              <a:rPr lang="en-US" sz="1600" b="1" i="1" dirty="0" smtClean="0"/>
              <a:t>Trough</a:t>
            </a:r>
            <a:r>
              <a:rPr lang="en-US" sz="1600" dirty="0" smtClean="0"/>
              <a:t> </a:t>
            </a:r>
            <a:r>
              <a:rPr lang="en-US" sz="1600" dirty="0"/>
              <a:t>- Lowest point in a the economic </a:t>
            </a:r>
            <a:r>
              <a:rPr lang="en-US" sz="1600" dirty="0" smtClean="0"/>
              <a:t>cycle</a:t>
            </a:r>
          </a:p>
          <a:p>
            <a:pPr marL="342900" lvl="0" indent="-342900"/>
            <a:r>
              <a:rPr lang="en-US" sz="1600" dirty="0" smtClean="0"/>
              <a:t>	a. High </a:t>
            </a:r>
            <a:r>
              <a:rPr lang="en-US" sz="1600" dirty="0"/>
              <a:t>unemployment; people can’t buy goods and </a:t>
            </a:r>
            <a:r>
              <a:rPr lang="en-US" sz="1600" dirty="0" smtClean="0"/>
              <a:t>services</a:t>
            </a:r>
          </a:p>
          <a:p>
            <a:pPr marL="342900" lvl="0" indent="-342900"/>
            <a:r>
              <a:rPr lang="en-US" sz="1600" dirty="0" smtClean="0"/>
              <a:t>	b. Government </a:t>
            </a:r>
            <a:r>
              <a:rPr lang="en-US" sz="1600" dirty="0"/>
              <a:t>intervention </a:t>
            </a:r>
            <a:r>
              <a:rPr lang="en-US" sz="1600" dirty="0" smtClean="0"/>
              <a:t>necessary</a:t>
            </a:r>
          </a:p>
          <a:p>
            <a:pPr marL="342900" indent="-342900"/>
            <a:r>
              <a:rPr lang="en-US" sz="1600" dirty="0"/>
              <a:t>	</a:t>
            </a:r>
            <a:r>
              <a:rPr lang="en-US" sz="1600" dirty="0" smtClean="0"/>
              <a:t>c. </a:t>
            </a:r>
            <a:r>
              <a:rPr lang="en-US" sz="1600" dirty="0"/>
              <a:t>When GDP begins to grow again, we call it </a:t>
            </a:r>
            <a:r>
              <a:rPr lang="en-US" sz="1600" dirty="0" smtClean="0"/>
              <a:t>a recovery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lstStyle/>
          <a:p>
            <a:pPr algn="ctr"/>
            <a:r>
              <a:rPr lang="en-US" dirty="0" smtClean="0"/>
              <a:t>Economic Indicators</a:t>
            </a:r>
            <a:endParaRPr lang="en-US" dirty="0"/>
          </a:p>
        </p:txBody>
      </p:sp>
      <p:sp>
        <p:nvSpPr>
          <p:cNvPr id="3" name="Content Placeholder 2"/>
          <p:cNvSpPr>
            <a:spLocks noGrp="1"/>
          </p:cNvSpPr>
          <p:nvPr>
            <p:ph idx="1"/>
          </p:nvPr>
        </p:nvSpPr>
        <p:spPr>
          <a:xfrm>
            <a:off x="381000" y="914400"/>
            <a:ext cx="7239000" cy="524184"/>
          </a:xfrm>
        </p:spPr>
        <p:txBody>
          <a:bodyPr/>
          <a:lstStyle/>
          <a:p>
            <a:pPr algn="ctr">
              <a:buNone/>
            </a:pPr>
            <a:r>
              <a:rPr lang="en-US" dirty="0" smtClean="0"/>
              <a:t>How do we know how our economy is doing?</a:t>
            </a:r>
            <a:endParaRPr lang="en-US" dirty="0"/>
          </a:p>
        </p:txBody>
      </p:sp>
      <p:graphicFrame>
        <p:nvGraphicFramePr>
          <p:cNvPr id="4" name="Table 3"/>
          <p:cNvGraphicFramePr>
            <a:graphicFrameLocks noGrp="1"/>
          </p:cNvGraphicFramePr>
          <p:nvPr/>
        </p:nvGraphicFramePr>
        <p:xfrm>
          <a:off x="381000" y="1524000"/>
          <a:ext cx="7543800" cy="4851400"/>
        </p:xfrm>
        <a:graphic>
          <a:graphicData uri="http://schemas.openxmlformats.org/drawingml/2006/table">
            <a:tbl>
              <a:tblPr firstRow="1" bandRow="1">
                <a:tableStyleId>{5C22544A-7EE6-4342-B048-85BDC9FD1C3A}</a:tableStyleId>
              </a:tblPr>
              <a:tblGrid>
                <a:gridCol w="2828925"/>
                <a:gridCol w="4714875"/>
              </a:tblGrid>
              <a:tr h="370840">
                <a:tc>
                  <a:txBody>
                    <a:bodyPr/>
                    <a:lstStyle/>
                    <a:p>
                      <a:r>
                        <a:rPr lang="en-US" dirty="0" smtClean="0"/>
                        <a:t>Economic</a:t>
                      </a:r>
                      <a:r>
                        <a:rPr lang="en-US" baseline="0" dirty="0" smtClean="0"/>
                        <a:t> Indicator</a:t>
                      </a:r>
                      <a:endParaRPr lang="en-US" dirty="0"/>
                    </a:p>
                  </a:txBody>
                  <a:tcPr/>
                </a:tc>
                <a:tc>
                  <a:txBody>
                    <a:bodyPr/>
                    <a:lstStyle/>
                    <a:p>
                      <a:r>
                        <a:rPr lang="en-US" dirty="0" smtClean="0"/>
                        <a:t>Description</a:t>
                      </a:r>
                      <a:endParaRPr lang="en-US" dirty="0"/>
                    </a:p>
                  </a:txBody>
                  <a:tcPr/>
                </a:tc>
              </a:tr>
              <a:tr h="370840">
                <a:tc>
                  <a:txBody>
                    <a:bodyPr/>
                    <a:lstStyle/>
                    <a:p>
                      <a:r>
                        <a:rPr lang="en-US" dirty="0" smtClean="0"/>
                        <a:t>Gross Domestic</a:t>
                      </a:r>
                      <a:r>
                        <a:rPr lang="en-US" baseline="0" dirty="0" smtClean="0"/>
                        <a:t> Product (GDP)</a:t>
                      </a:r>
                      <a:endParaRPr lang="en-US" dirty="0"/>
                    </a:p>
                  </a:txBody>
                  <a:tcPr/>
                </a:tc>
                <a:tc>
                  <a:txBody>
                    <a:bodyPr/>
                    <a:lstStyle/>
                    <a:p>
                      <a:r>
                        <a:rPr lang="en-US" dirty="0" smtClean="0"/>
                        <a:t>If GDP is increasing, economy is doing well;</a:t>
                      </a:r>
                      <a:r>
                        <a:rPr lang="en-US" baseline="0" dirty="0" smtClean="0"/>
                        <a:t> If GDP is decreasing, economy is not doing well.</a:t>
                      </a:r>
                    </a:p>
                  </a:txBody>
                  <a:tcPr/>
                </a:tc>
              </a:tr>
              <a:tr h="370840">
                <a:tc>
                  <a:txBody>
                    <a:bodyPr/>
                    <a:lstStyle/>
                    <a:p>
                      <a:r>
                        <a:rPr lang="en-US" dirty="0" smtClean="0"/>
                        <a:t>Consumer</a:t>
                      </a:r>
                      <a:r>
                        <a:rPr lang="en-US" baseline="0" dirty="0" smtClean="0"/>
                        <a:t> Price Index</a:t>
                      </a:r>
                      <a:endParaRPr lang="en-US" dirty="0"/>
                    </a:p>
                  </a:txBody>
                  <a:tcPr/>
                </a:tc>
                <a:tc>
                  <a:txBody>
                    <a:bodyPr/>
                    <a:lstStyle/>
                    <a:p>
                      <a:r>
                        <a:rPr kumimoji="0" lang="en-US" sz="1800" kern="1200" dirty="0" smtClean="0">
                          <a:solidFill>
                            <a:schemeClr val="dk1"/>
                          </a:solidFill>
                          <a:latin typeface="+mn-lt"/>
                          <a:ea typeface="+mn-ea"/>
                          <a:cs typeface="+mn-cs"/>
                        </a:rPr>
                        <a:t>A measure of the average change over time in prices paid by consumers for goods and services (measures inflation – if prices are going up – the economy is doing well.)</a:t>
                      </a:r>
                      <a:endParaRPr lang="en-US" dirty="0"/>
                    </a:p>
                  </a:txBody>
                  <a:tcPr/>
                </a:tc>
              </a:tr>
              <a:tr h="370840">
                <a:tc>
                  <a:txBody>
                    <a:bodyPr/>
                    <a:lstStyle/>
                    <a:p>
                      <a:r>
                        <a:rPr lang="en-US" dirty="0" smtClean="0"/>
                        <a:t>Producer Price</a:t>
                      </a:r>
                      <a:r>
                        <a:rPr lang="en-US" baseline="0" dirty="0" smtClean="0"/>
                        <a:t> Index</a:t>
                      </a:r>
                      <a:endParaRPr lang="en-US" dirty="0"/>
                    </a:p>
                  </a:txBody>
                  <a:tcPr/>
                </a:tc>
                <a:tc>
                  <a:txBody>
                    <a:bodyPr/>
                    <a:lstStyle/>
                    <a:p>
                      <a:r>
                        <a:rPr kumimoji="0" lang="en-US" sz="1800" kern="1200" dirty="0" smtClean="0">
                          <a:solidFill>
                            <a:schemeClr val="dk1"/>
                          </a:solidFill>
                          <a:latin typeface="+mn-lt"/>
                          <a:ea typeface="+mn-ea"/>
                          <a:cs typeface="+mn-cs"/>
                        </a:rPr>
                        <a:t>A measure in the average change over time in the prices that producers earn when selling their goods and services (if PPI is going up, producers are making more profits, the economy is doing well.)</a:t>
                      </a:r>
                      <a:endParaRPr lang="en-US" dirty="0"/>
                    </a:p>
                  </a:txBody>
                  <a:tcPr/>
                </a:tc>
              </a:tr>
              <a:tr h="370840">
                <a:tc>
                  <a:txBody>
                    <a:bodyPr/>
                    <a:lstStyle/>
                    <a:p>
                      <a:r>
                        <a:rPr lang="en-US" dirty="0" smtClean="0"/>
                        <a:t>Unemployment</a:t>
                      </a:r>
                      <a:r>
                        <a:rPr lang="en-US" baseline="0" dirty="0" smtClean="0"/>
                        <a:t> Rate</a:t>
                      </a:r>
                      <a:endParaRPr lang="en-US" dirty="0"/>
                    </a:p>
                  </a:txBody>
                  <a:tcPr/>
                </a:tc>
                <a:tc>
                  <a:txBody>
                    <a:bodyPr/>
                    <a:lstStyle/>
                    <a:p>
                      <a:r>
                        <a:rPr kumimoji="0" lang="en-US" sz="1800" kern="1200" dirty="0" smtClean="0">
                          <a:solidFill>
                            <a:schemeClr val="dk1"/>
                          </a:solidFill>
                          <a:latin typeface="+mn-lt"/>
                          <a:ea typeface="+mn-ea"/>
                          <a:cs typeface="+mn-cs"/>
                        </a:rPr>
                        <a:t>A measure of people that cannot find work – if the unemployment rate is increasing, the economy is bad</a:t>
                      </a:r>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Review Questions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For each of the following scenarios, indicate whether the situation is describing a time of economic expansion,  contraction, depression, or recovery.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pPr algn="ctr"/>
            <a:r>
              <a:rPr lang="en-US" dirty="0" smtClean="0"/>
              <a:t>Economic Scenarios</a:t>
            </a:r>
            <a:endParaRPr lang="en-US" dirty="0"/>
          </a:p>
        </p:txBody>
      </p:sp>
      <p:sp>
        <p:nvSpPr>
          <p:cNvPr id="3" name="Content Placeholder 2"/>
          <p:cNvSpPr>
            <a:spLocks noGrp="1"/>
          </p:cNvSpPr>
          <p:nvPr>
            <p:ph idx="1"/>
          </p:nvPr>
        </p:nvSpPr>
        <p:spPr>
          <a:xfrm>
            <a:off x="457200" y="990600"/>
            <a:ext cx="7239000" cy="5465136"/>
          </a:xfrm>
        </p:spPr>
        <p:txBody>
          <a:bodyPr>
            <a:noAutofit/>
          </a:bodyPr>
          <a:lstStyle/>
          <a:p>
            <a:pPr marL="514350" indent="-514350">
              <a:buAutoNum type="arabicPeriod"/>
            </a:pPr>
            <a:r>
              <a:rPr lang="en-US" sz="1800" dirty="0" smtClean="0"/>
              <a:t>Stock prices plummet and unemployment is wide spread.</a:t>
            </a:r>
          </a:p>
          <a:p>
            <a:pPr marL="514350" indent="-514350">
              <a:buAutoNum type="arabicPeriod"/>
            </a:pPr>
            <a:r>
              <a:rPr lang="en-US" sz="1800" dirty="0" smtClean="0"/>
              <a:t>Stores continue to place large orders to keep up with growing demand. </a:t>
            </a:r>
          </a:p>
          <a:p>
            <a:pPr marL="514350" indent="-514350">
              <a:buAutoNum type="arabicPeriod"/>
            </a:pPr>
            <a:r>
              <a:rPr lang="en-US" sz="1800" dirty="0" smtClean="0"/>
              <a:t>The number of banks loaning money to prospective homeowners reaches an all-time high.</a:t>
            </a:r>
          </a:p>
          <a:p>
            <a:pPr marL="514350" indent="-514350">
              <a:buAutoNum type="arabicPeriod"/>
            </a:pPr>
            <a:r>
              <a:rPr lang="en-US" sz="1800" dirty="0" smtClean="0"/>
              <a:t>Business surpluses accumulate because demand has decreased.</a:t>
            </a:r>
          </a:p>
          <a:p>
            <a:pPr marL="514350" indent="-514350">
              <a:buAutoNum type="arabicPeriod"/>
            </a:pPr>
            <a:r>
              <a:rPr lang="en-US" sz="1800" dirty="0" smtClean="0"/>
              <a:t>New high-tech businesses begin hiring many of the unemployed.</a:t>
            </a:r>
          </a:p>
          <a:p>
            <a:pPr marL="514350" indent="-514350">
              <a:buAutoNum type="arabicPeriod"/>
            </a:pPr>
            <a:r>
              <a:rPr lang="en-US" sz="1800" dirty="0" smtClean="0"/>
              <a:t>Lowered prices lead to an increase demand for certain goods and services.</a:t>
            </a:r>
          </a:p>
          <a:p>
            <a:pPr marL="514350" indent="-514350">
              <a:buAutoNum type="arabicPeriod"/>
            </a:pPr>
            <a:r>
              <a:rPr lang="en-US" sz="1800" dirty="0" smtClean="0"/>
              <a:t>Consumers begin to cut back on spending on luxuries such as entertainment.</a:t>
            </a:r>
          </a:p>
          <a:p>
            <a:pPr marL="514350" indent="-514350">
              <a:buAutoNum type="arabicPeriod"/>
            </a:pPr>
            <a:r>
              <a:rPr lang="en-US" sz="1800" dirty="0" smtClean="0"/>
              <a:t>There is a boom in vacation real estate investments.</a:t>
            </a:r>
          </a:p>
          <a:p>
            <a:pPr marL="514350" indent="-514350">
              <a:buAutoNum type="arabicPeriod"/>
            </a:pPr>
            <a:r>
              <a:rPr lang="en-US" sz="1800" dirty="0" smtClean="0"/>
              <a:t>A large number of major corporations go out of business.</a:t>
            </a:r>
          </a:p>
          <a:p>
            <a:pPr marL="514350" indent="-514350">
              <a:buAutoNum type="arabicPeriod"/>
            </a:pPr>
            <a:r>
              <a:rPr lang="en-US" sz="1800" dirty="0" smtClean="0"/>
              <a:t>Car dealers lower prices and offer rebates to attract customers.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467600" cy="594360"/>
          </a:xfrm>
        </p:spPr>
        <p:txBody>
          <a:bodyPr>
            <a:normAutofit/>
          </a:bodyPr>
          <a:lstStyle/>
          <a:p>
            <a:pPr algn="ctr"/>
            <a:r>
              <a:rPr lang="en-US" dirty="0" smtClean="0"/>
              <a:t>Economic Scenarios Answers</a:t>
            </a:r>
            <a:endParaRPr lang="en-US" dirty="0"/>
          </a:p>
        </p:txBody>
      </p:sp>
      <p:sp>
        <p:nvSpPr>
          <p:cNvPr id="3" name="Content Placeholder 2"/>
          <p:cNvSpPr>
            <a:spLocks noGrp="1"/>
          </p:cNvSpPr>
          <p:nvPr>
            <p:ph idx="1"/>
          </p:nvPr>
        </p:nvSpPr>
        <p:spPr>
          <a:xfrm>
            <a:off x="304800" y="1143000"/>
            <a:ext cx="7391400" cy="5312736"/>
          </a:xfrm>
        </p:spPr>
        <p:txBody>
          <a:bodyPr>
            <a:normAutofit fontScale="47500" lnSpcReduction="20000"/>
          </a:bodyPr>
          <a:lstStyle/>
          <a:p>
            <a:pPr marL="514350" indent="-514350">
              <a:buAutoNum type="arabicPeriod"/>
            </a:pPr>
            <a:r>
              <a:rPr lang="en-US" sz="3800" dirty="0" smtClean="0"/>
              <a:t>Stock prices drop suddenly and unemployment is wide spread. </a:t>
            </a:r>
            <a:r>
              <a:rPr lang="en-US" sz="3800" i="1" dirty="0" smtClean="0">
                <a:solidFill>
                  <a:schemeClr val="tx2"/>
                </a:solidFill>
              </a:rPr>
              <a:t>Contraction</a:t>
            </a:r>
          </a:p>
          <a:p>
            <a:pPr marL="514350" indent="-514350">
              <a:buAutoNum type="arabicPeriod"/>
            </a:pPr>
            <a:r>
              <a:rPr lang="en-US" sz="3800" dirty="0" smtClean="0"/>
              <a:t>Stores continue to place large orders to keep up with growing demand.  </a:t>
            </a:r>
            <a:r>
              <a:rPr lang="en-US" sz="3800" i="1" dirty="0" smtClean="0">
                <a:solidFill>
                  <a:schemeClr val="tx2"/>
                </a:solidFill>
              </a:rPr>
              <a:t>Expansion</a:t>
            </a:r>
          </a:p>
          <a:p>
            <a:pPr marL="514350" indent="-514350">
              <a:buAutoNum type="arabicPeriod"/>
            </a:pPr>
            <a:r>
              <a:rPr lang="en-US" sz="3800" dirty="0" smtClean="0"/>
              <a:t>The number of banks loaning money to prospective homeowners reaches an all-time high. </a:t>
            </a:r>
            <a:r>
              <a:rPr lang="en-US" sz="3800" i="1" dirty="0" smtClean="0">
                <a:solidFill>
                  <a:schemeClr val="tx2"/>
                </a:solidFill>
              </a:rPr>
              <a:t>Expansion</a:t>
            </a:r>
          </a:p>
          <a:p>
            <a:pPr marL="514350" indent="-514350">
              <a:buAutoNum type="arabicPeriod"/>
            </a:pPr>
            <a:r>
              <a:rPr lang="en-US" sz="3800" dirty="0" smtClean="0"/>
              <a:t>Business surpluses accumulate because demand has decreased. </a:t>
            </a:r>
            <a:r>
              <a:rPr lang="en-US" sz="3800" i="1" dirty="0" smtClean="0">
                <a:solidFill>
                  <a:schemeClr val="tx2"/>
                </a:solidFill>
              </a:rPr>
              <a:t>Contraction</a:t>
            </a:r>
          </a:p>
          <a:p>
            <a:pPr marL="514350" indent="-514350">
              <a:buAutoNum type="arabicPeriod"/>
            </a:pPr>
            <a:r>
              <a:rPr lang="en-US" sz="3800" dirty="0" smtClean="0"/>
              <a:t>New high-tech businesses begin hiring many of the unemployed. </a:t>
            </a:r>
            <a:r>
              <a:rPr lang="en-US" sz="3800" i="1" smtClean="0">
                <a:solidFill>
                  <a:schemeClr val="tx2"/>
                </a:solidFill>
              </a:rPr>
              <a:t>Recovery</a:t>
            </a:r>
            <a:endParaRPr lang="en-US" sz="3800" i="1" dirty="0" smtClean="0">
              <a:solidFill>
                <a:schemeClr val="tx2"/>
              </a:solidFill>
            </a:endParaRPr>
          </a:p>
          <a:p>
            <a:pPr marL="514350" indent="-514350">
              <a:buAutoNum type="arabicPeriod"/>
            </a:pPr>
            <a:r>
              <a:rPr lang="en-US" sz="3800" dirty="0" smtClean="0"/>
              <a:t>Lowered prices lead to an increase demand for certain goods and services. </a:t>
            </a:r>
            <a:r>
              <a:rPr lang="en-US" sz="3800" i="1" dirty="0" smtClean="0">
                <a:solidFill>
                  <a:schemeClr val="tx2"/>
                </a:solidFill>
              </a:rPr>
              <a:t>Recovery</a:t>
            </a:r>
          </a:p>
          <a:p>
            <a:pPr marL="514350" indent="-514350">
              <a:buAutoNum type="arabicPeriod"/>
            </a:pPr>
            <a:r>
              <a:rPr lang="en-US" sz="3800" dirty="0" smtClean="0"/>
              <a:t>Consumers begin to cut back on spending on luxuries such as entertainment. </a:t>
            </a:r>
            <a:r>
              <a:rPr lang="en-US" sz="3800" i="1" dirty="0" smtClean="0">
                <a:solidFill>
                  <a:schemeClr val="tx2"/>
                </a:solidFill>
              </a:rPr>
              <a:t>Contraction</a:t>
            </a:r>
          </a:p>
          <a:p>
            <a:pPr marL="514350" indent="-514350">
              <a:buAutoNum type="arabicPeriod"/>
            </a:pPr>
            <a:r>
              <a:rPr lang="en-US" sz="3800" dirty="0" smtClean="0"/>
              <a:t>There is a boom in vacation real estate investments. </a:t>
            </a:r>
            <a:r>
              <a:rPr lang="en-US" sz="3800" i="1" dirty="0" smtClean="0">
                <a:solidFill>
                  <a:schemeClr val="tx2"/>
                </a:solidFill>
              </a:rPr>
              <a:t>Expansion</a:t>
            </a:r>
          </a:p>
          <a:p>
            <a:pPr marL="514350" indent="-514350">
              <a:buAutoNum type="arabicPeriod"/>
            </a:pPr>
            <a:r>
              <a:rPr lang="en-US" sz="3800" dirty="0" smtClean="0"/>
              <a:t>A large number of major corporations go out of business. </a:t>
            </a:r>
            <a:r>
              <a:rPr lang="en-US" sz="3800" i="1" dirty="0" smtClean="0">
                <a:solidFill>
                  <a:schemeClr val="tx2"/>
                </a:solidFill>
              </a:rPr>
              <a:t>Depression</a:t>
            </a:r>
          </a:p>
          <a:p>
            <a:pPr marL="514350" indent="-514350">
              <a:buAutoNum type="arabicPeriod"/>
            </a:pPr>
            <a:r>
              <a:rPr lang="en-US" sz="3800" dirty="0" smtClean="0"/>
              <a:t>Car dealers lower prices and offer rebates to attract customers.  </a:t>
            </a:r>
            <a:r>
              <a:rPr lang="en-US" sz="3800" i="1" dirty="0" smtClean="0">
                <a:solidFill>
                  <a:schemeClr val="tx2"/>
                </a:solidFill>
              </a:rPr>
              <a:t>Contraction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1766</TotalTime>
  <Words>562</Words>
  <Application>Microsoft Office PowerPoint</Application>
  <PresentationFormat>On-screen Show (4:3)</PresentationFormat>
  <Paragraphs>62</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Trebuchet MS</vt:lpstr>
      <vt:lpstr>Wingdings</vt:lpstr>
      <vt:lpstr>Wingdings 2</vt:lpstr>
      <vt:lpstr>Opulent</vt:lpstr>
      <vt:lpstr>Business Cycle</vt:lpstr>
      <vt:lpstr>Gross Domestic Product</vt:lpstr>
      <vt:lpstr>Business Cycle</vt:lpstr>
      <vt:lpstr>Economic Indicators</vt:lpstr>
      <vt:lpstr>Review Questions</vt:lpstr>
      <vt:lpstr>Economic Scenarios</vt:lpstr>
      <vt:lpstr>Economic Scenarios Answers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Cycle</dc:title>
  <dc:creator>njones2</dc:creator>
  <cp:lastModifiedBy>bharrington1</cp:lastModifiedBy>
  <cp:revision>2</cp:revision>
  <dcterms:created xsi:type="dcterms:W3CDTF">2013-05-07T17:55:17Z</dcterms:created>
  <dcterms:modified xsi:type="dcterms:W3CDTF">2017-01-05T16:21:18Z</dcterms:modified>
</cp:coreProperties>
</file>