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EC2B1-C7CE-2B49-AE32-6E587F87D240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13AB-7149-D74B-AD3D-51FB541B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history.com/shows/america-the-story-of-us/videos/declaration-of-independence%23george-washington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www.history.com/shows/america-the-story-of-us/videos/declaration-of-independence%23yorktown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hlinkClick r:id="rId3"/>
              </a:rPr>
              <a:t>http://www.history.com/shows/america-the-story-of-us/videos/declaration-of-independence#george-washington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Washington: the story of us video (2.19)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hlinkClick r:id="rId3"/>
              </a:rPr>
              <a:t>http://www.history.com/shows/america-the-story-of-us/videos/declaration-of-independence#yorktown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America the Story of Us video on Yorktown (3.00)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Why the Americans won the Revolutionary War: America Story of Us video (3.20)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2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0D87-20B0-D44F-8FB2-F2AC3EAB473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2C09-D2B3-4747-BF1B-F3FEF076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history.com/videos/battle-of-saratoga-turns-the-tide-of-the-american-revolution%23battle-of-saratoga-turns-the-tide-of-the-american-revolution" TargetMode="Externa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ilbert_du_Motier_Marquis_de_Lafayette.jpg" TargetMode="Externa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ww.history.com/shows/america-the-story-of-us/videos%23george-washington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america-the-story-of-us/videos%23yorktown" TargetMode="External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American Revolution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3" name="AutoShape 7"/>
          <p:cNvSpPr>
            <a:spLocks noChangeArrowheads="1"/>
          </p:cNvSpPr>
          <p:nvPr/>
        </p:nvSpPr>
        <p:spPr bwMode="auto">
          <a:xfrm>
            <a:off x="4724400" y="381000"/>
            <a:ext cx="4176713" cy="1905000"/>
          </a:xfrm>
          <a:prstGeom prst="wedgeRectCallout">
            <a:avLst>
              <a:gd name="adj1" fmla="val -87398"/>
              <a:gd name="adj2" fmla="val 139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Calibri" charset="0"/>
              </a:rPr>
              <a:t>British victories from 1776-1777 made an American victory look impossible</a:t>
            </a:r>
          </a:p>
        </p:txBody>
      </p:sp>
      <p:sp>
        <p:nvSpPr>
          <p:cNvPr id="25608" name="Rectangle 16"/>
          <p:cNvSpPr>
            <a:spLocks noChangeArrowheads="1"/>
          </p:cNvSpPr>
          <p:nvPr/>
        </p:nvSpPr>
        <p:spPr bwMode="auto">
          <a:xfrm>
            <a:off x="5867400" y="3505200"/>
            <a:ext cx="990600" cy="10668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09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3595688" algn="l"/>
              </a:tabLst>
            </a:pPr>
            <a:r>
              <a:rPr lang="en-US" sz="3800">
                <a:solidFill>
                  <a:schemeClr val="tx1"/>
                </a:solidFill>
                <a:latin typeface="Calibri" charset="0"/>
                <a:cs typeface="Calibri" charset="0"/>
              </a:rPr>
              <a:t>British Seizure &amp; Burning of New York, 1776 </a:t>
            </a:r>
          </a:p>
        </p:txBody>
      </p:sp>
      <p:pic>
        <p:nvPicPr>
          <p:cNvPr id="26627" name="Picture 3" descr="NY-in_Flames-1776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9144000" cy="57562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6" name="AutoShape 12"/>
          <p:cNvSpPr>
            <a:spLocks noChangeArrowheads="1"/>
          </p:cNvSpPr>
          <p:nvPr/>
        </p:nvSpPr>
        <p:spPr bwMode="auto">
          <a:xfrm>
            <a:off x="3962400" y="228600"/>
            <a:ext cx="4876800" cy="2209800"/>
          </a:xfrm>
          <a:prstGeom prst="wedgeRectCallout">
            <a:avLst>
              <a:gd name="adj1" fmla="val -66556"/>
              <a:gd name="adj2" fmla="val 12304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</a:rPr>
              <a:t>On Christmas Eve 1776, Washington gave Americans hope by crossing the Delaware River &amp; surprising British troops in Trenton, NJ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0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Image:Washington Crossing the Dela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762000" y="76200"/>
            <a:ext cx="7696200" cy="990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3595688" algn="l"/>
              </a:tabLst>
            </a:pPr>
            <a:r>
              <a:rPr kumimoji="1" lang="en-US" sz="3200">
                <a:latin typeface="Calibri" charset="0"/>
              </a:rPr>
              <a:t>Crossing the Delaware in route to a </a:t>
            </a:r>
            <a:br>
              <a:rPr kumimoji="1" lang="en-US" sz="3200">
                <a:latin typeface="Calibri" charset="0"/>
              </a:rPr>
            </a:br>
            <a:r>
              <a:rPr kumimoji="1" lang="en-US" sz="3200">
                <a:latin typeface="Calibri" charset="0"/>
              </a:rPr>
              <a:t>surprise attack at </a:t>
            </a:r>
            <a:r>
              <a:rPr kumimoji="1" lang="en-US" sz="3200">
                <a:solidFill>
                  <a:srgbClr val="0000CC"/>
                </a:solidFill>
                <a:latin typeface="Calibri" charset="0"/>
              </a:rPr>
              <a:t>Trenton</a:t>
            </a:r>
            <a:r>
              <a:rPr kumimoji="1" lang="en-US" sz="3200">
                <a:latin typeface="Calibri" charset="0"/>
              </a:rPr>
              <a:t> &amp; </a:t>
            </a:r>
            <a:r>
              <a:rPr kumimoji="1" lang="en-US" sz="3200">
                <a:solidFill>
                  <a:srgbClr val="C00000"/>
                </a:solidFill>
                <a:latin typeface="Calibri" charset="0"/>
              </a:rPr>
              <a:t>Princeton</a:t>
            </a:r>
            <a:r>
              <a:rPr kumimoji="1" lang="en-US" sz="3200">
                <a:latin typeface="Calibri" charset="0"/>
              </a:rPr>
              <a:t>, 1776 </a:t>
            </a:r>
          </a:p>
        </p:txBody>
      </p:sp>
      <p:pic>
        <p:nvPicPr>
          <p:cNvPr id="44039" name="Picture 7" descr="http://reinsteinrevolutionper8.wikispaces.com/file/view/Battle_of_Princeton.jpg/287681282/1022x606/Battle_of_Princ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662488" cy="3157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rasica.files.wordpress.com/2011/10/streets-trenton1.jpg?w=5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691063" cy="34163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0009546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105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benjamin-frank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67665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857250" y="152400"/>
            <a:ext cx="7372350" cy="12811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From the beginning of the war, American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diplomats, led by Benjamin Franklin,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tried to form an alliance with the French</a:t>
            </a:r>
            <a:endParaRPr lang="en-US" sz="32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1600200"/>
            <a:ext cx="4448175" cy="16684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French gov</a:t>
            </a:r>
            <a:r>
              <a:rPr lang="ja-JP" altLang="en-US" sz="3200">
                <a:latin typeface="Calibri" charset="0"/>
              </a:rPr>
              <a:t>’</a:t>
            </a:r>
            <a:r>
              <a:rPr lang="en-US" sz="3200">
                <a:latin typeface="Calibri" charset="0"/>
              </a:rPr>
              <a:t>t was willing, but needed to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see that the Americans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had a chance to win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67200" y="3429000"/>
            <a:ext cx="4448175" cy="166846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French agreed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to join the American cause after the battle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of Saratoga in 1777</a:t>
            </a:r>
          </a:p>
        </p:txBody>
      </p:sp>
    </p:spTree>
    <p:extLst>
      <p:ext uri="{BB962C8B-B14F-4D97-AF65-F5344CB8AC3E}">
        <p14:creationId xmlns:p14="http://schemas.microsoft.com/office/powerpoint/2010/main" val="39220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1" name="AutoShape 11"/>
          <p:cNvSpPr>
            <a:spLocks noChangeArrowheads="1"/>
          </p:cNvSpPr>
          <p:nvPr/>
        </p:nvSpPr>
        <p:spPr bwMode="auto">
          <a:xfrm>
            <a:off x="4343400" y="304800"/>
            <a:ext cx="4724400" cy="1828800"/>
          </a:xfrm>
          <a:prstGeom prst="wedgeRectCallout">
            <a:avLst>
              <a:gd name="adj1" fmla="val -80644"/>
              <a:gd name="adj2" fmla="val 10981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</a:rPr>
              <a:t>The </a:t>
            </a:r>
            <a:r>
              <a:rPr lang="en-US" sz="3200" u="sng">
                <a:solidFill>
                  <a:srgbClr val="0000CC"/>
                </a:solidFill>
                <a:latin typeface="Calibri" charset="0"/>
                <a:hlinkClick r:id="rId5"/>
              </a:rPr>
              <a:t>Battle of Saratoga</a:t>
            </a:r>
            <a:r>
              <a:rPr lang="en-US" sz="3200">
                <a:latin typeface="Calibri" charset="0"/>
                <a:hlinkClick r:id="rId5"/>
              </a:rPr>
              <a:t> </a:t>
            </a:r>
            <a:r>
              <a:rPr lang="en-US" sz="3200">
                <a:latin typeface="Calibri" charset="0"/>
              </a:rPr>
              <a:t/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was a turning point because France joined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the Americans as an ally</a:t>
            </a: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7620000" y="4038600"/>
            <a:ext cx="838200" cy="6096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63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0" name="Picture 12" descr="http://3.bp.blogspot.com/-YZvG1fSczCE/TZY2S5M1AUI/AAAAAAAAABE/r7dkAb0XsCg/s1600/Saratoga-large-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9050"/>
            <a:ext cx="91614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1295400" y="76200"/>
            <a:ext cx="6477000" cy="9144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tabLst>
                <a:tab pos="3595688" algn="l"/>
              </a:tabLst>
            </a:pPr>
            <a:r>
              <a:rPr kumimoji="1" lang="en-US" sz="3200">
                <a:latin typeface="Calibri" charset="0"/>
              </a:rPr>
              <a:t>The </a:t>
            </a:r>
            <a:r>
              <a:rPr kumimoji="1" lang="ja-JP" altLang="en-US" sz="3200">
                <a:latin typeface="Calibri" charset="0"/>
              </a:rPr>
              <a:t>“</a:t>
            </a:r>
            <a:r>
              <a:rPr kumimoji="1" lang="en-US" sz="3200">
                <a:latin typeface="Calibri" charset="0"/>
              </a:rPr>
              <a:t>turning point</a:t>
            </a:r>
            <a:r>
              <a:rPr kumimoji="1" lang="ja-JP" altLang="en-US" sz="3200">
                <a:latin typeface="Calibri" charset="0"/>
              </a:rPr>
              <a:t>”</a:t>
            </a:r>
            <a:r>
              <a:rPr kumimoji="1" lang="en-US" sz="3200">
                <a:latin typeface="Calibri" charset="0"/>
              </a:rPr>
              <a:t> of the Revolution:         The Battle of Saratoga, 1777</a:t>
            </a: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76200" y="1066800"/>
            <a:ext cx="8915400" cy="13477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</a:rPr>
              <a:t>After Saratoga, French general Lafayette helped train American troops while the French navy helped neutralize the British advantage on the high seas</a:t>
            </a:r>
          </a:p>
        </p:txBody>
      </p:sp>
      <p:pic>
        <p:nvPicPr>
          <p:cNvPr id="11" name="Picture 14" descr="300px-Gilbert_du_Motier_Marquis_de_Lafayette">
            <a:hlinkClick r:id="rId3" tooltip="Gilbert du Motier Marquis de Lafayette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514600"/>
            <a:ext cx="3081337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1588" y="6362700"/>
            <a:ext cx="3278188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800">
                <a:solidFill>
                  <a:srgbClr val="0000CC"/>
                </a:solidFill>
                <a:latin typeface="Calibri" charset="0"/>
              </a:rPr>
              <a:t>Marquis de Lafayette </a:t>
            </a:r>
          </a:p>
        </p:txBody>
      </p:sp>
      <p:pic>
        <p:nvPicPr>
          <p:cNvPr id="13" name="Picture 16" descr="france-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0650"/>
            <a:ext cx="1600200" cy="10033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6200" y="2514600"/>
            <a:ext cx="2662238" cy="34417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</a:rPr>
              <a:t>When French troops arrived in the spring 1778, the tide of the war shifted in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favor of the Americans </a:t>
            </a:r>
          </a:p>
        </p:txBody>
      </p:sp>
      <p:pic>
        <p:nvPicPr>
          <p:cNvPr id="15" name="Picture 10" descr="http://upload.wikimedia.org/wikipedia/commons/5/55/Washington_and_Lafayette_at_Valley_Fo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6096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4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5" grpId="0" animBg="1"/>
      <p:bldP spid="12" grpId="0" animBg="1"/>
      <p:bldP spid="12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9" name="AutoShape 9"/>
          <p:cNvSpPr>
            <a:spLocks noChangeArrowheads="1"/>
          </p:cNvSpPr>
          <p:nvPr/>
        </p:nvSpPr>
        <p:spPr bwMode="auto">
          <a:xfrm>
            <a:off x="2362200" y="76200"/>
            <a:ext cx="6705600" cy="2209800"/>
          </a:xfrm>
          <a:prstGeom prst="wedgeRectCallout">
            <a:avLst>
              <a:gd name="adj1" fmla="val -43454"/>
              <a:gd name="adj2" fmla="val 13399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</a:rPr>
              <a:t>During the winter of 1777-78, Continental Army troops nearly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starved at Valley Forge, PA but </a:t>
            </a:r>
            <a:r>
              <a:rPr lang="en-US" sz="3200">
                <a:latin typeface="Calibri" charset="0"/>
                <a:hlinkClick r:id="rId6"/>
              </a:rPr>
              <a:t>Washington</a:t>
            </a:r>
            <a:r>
              <a:rPr lang="en-US" sz="3200">
                <a:latin typeface="Calibri" charset="0"/>
              </a:rPr>
              <a:t> &amp; Lafayette inspired &amp; trained the troops to continue the fight</a:t>
            </a:r>
          </a:p>
        </p:txBody>
      </p: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5791200" y="4038600"/>
            <a:ext cx="1066800" cy="533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6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53252" name="Picture 4" descr="valley-f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"/>
            <a:ext cx="91440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14400" y="533400"/>
            <a:ext cx="7391400" cy="457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3595688" algn="l"/>
              </a:tabLst>
            </a:pPr>
            <a:r>
              <a:rPr kumimoji="1" lang="en-US" sz="3200">
                <a:latin typeface="Calibri" charset="0"/>
              </a:rPr>
              <a:t>Near Starvation at Valley Forge, PA in 1778</a:t>
            </a:r>
          </a:p>
        </p:txBody>
      </p:sp>
      <p:pic>
        <p:nvPicPr>
          <p:cNvPr id="303110" name="Picture 6" descr="Washington at Valley 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22" name="AutoShape 14"/>
          <p:cNvSpPr>
            <a:spLocks noChangeArrowheads="1"/>
          </p:cNvSpPr>
          <p:nvPr/>
        </p:nvSpPr>
        <p:spPr bwMode="auto">
          <a:xfrm>
            <a:off x="4572000" y="304800"/>
            <a:ext cx="4191000" cy="2362200"/>
          </a:xfrm>
          <a:prstGeom prst="wedgeRectCallout">
            <a:avLst>
              <a:gd name="adj1" fmla="val -94273"/>
              <a:gd name="adj2" fmla="val 16207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Calibri" charset="0"/>
              </a:rPr>
              <a:t>From 1778-1781, both sides traded victories, but the war finally came to a conclusion at the </a:t>
            </a:r>
            <a:r>
              <a:rPr lang="en-US" sz="3200" u="sng">
                <a:solidFill>
                  <a:srgbClr val="0000CC"/>
                </a:solidFill>
                <a:latin typeface="Calibri" charset="0"/>
              </a:rPr>
              <a:t>Battle of Yorktown</a:t>
            </a:r>
          </a:p>
        </p:txBody>
      </p:sp>
      <p:sp>
        <p:nvSpPr>
          <p:cNvPr id="34824" name="Rectangle 16"/>
          <p:cNvSpPr>
            <a:spLocks noChangeArrowheads="1"/>
          </p:cNvSpPr>
          <p:nvPr/>
        </p:nvSpPr>
        <p:spPr bwMode="auto">
          <a:xfrm>
            <a:off x="7543800" y="5638800"/>
            <a:ext cx="1295400" cy="6858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4825" name="AutoShape 17"/>
          <p:cNvSpPr>
            <a:spLocks noChangeArrowheads="1"/>
          </p:cNvSpPr>
          <p:nvPr/>
        </p:nvSpPr>
        <p:spPr bwMode="auto">
          <a:xfrm>
            <a:off x="2514600" y="5334000"/>
            <a:ext cx="152400" cy="152400"/>
          </a:xfrm>
          <a:prstGeom prst="irregularSeal2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40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0"/>
            <a:ext cx="9220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3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tabLst>
                <a:tab pos="2628900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charset="0"/>
                <a:cs typeface="Calibri" charset="0"/>
                <a:hlinkClick r:id="rId3"/>
              </a:rPr>
              <a:t>The Battle of Yorktown Video</a:t>
            </a:r>
            <a:endParaRPr lang="en-US" sz="32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5299" name="Picture 3" descr="map-Yorktown-1781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6972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10"/>
          <p:cNvSpPr>
            <a:spLocks noChangeArrowheads="1"/>
          </p:cNvSpPr>
          <p:nvPr/>
        </p:nvSpPr>
        <p:spPr bwMode="auto">
          <a:xfrm>
            <a:off x="4038600" y="1295400"/>
            <a:ext cx="4876800" cy="2286000"/>
          </a:xfrm>
          <a:prstGeom prst="wedgeRectCallout">
            <a:avLst>
              <a:gd name="adj1" fmla="val -89065"/>
              <a:gd name="adj2" fmla="val 6465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charset="0"/>
              </a:rPr>
              <a:t>By 1781, Washington trapped the army of </a:t>
            </a:r>
            <a:br>
              <a:rPr kumimoji="1" lang="en-US" sz="3200">
                <a:latin typeface="Calibri" charset="0"/>
              </a:rPr>
            </a:br>
            <a:r>
              <a:rPr kumimoji="1" lang="en-US" sz="3200">
                <a:latin typeface="Calibri" charset="0"/>
              </a:rPr>
              <a:t>British General Cornwallis between the Continental Army &amp; the French navy </a:t>
            </a:r>
            <a:endParaRPr lang="en-US" sz="3200">
              <a:latin typeface="Calibri" charset="0"/>
            </a:endParaRPr>
          </a:p>
        </p:txBody>
      </p:sp>
      <p:pic>
        <p:nvPicPr>
          <p:cNvPr id="316427" name="Picture 11" descr="Map of the Battle of Yorktown - the American Rev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4225"/>
            <a:ext cx="77724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8" name="Picture 12" descr="The British Surrender at Yorkt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91440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628900" algn="l"/>
              </a:tabLst>
            </a:pPr>
            <a:r>
              <a:rPr lang="en-US" sz="3200">
                <a:solidFill>
                  <a:schemeClr val="tx1"/>
                </a:solidFill>
                <a:latin typeface="Calibri" charset="0"/>
                <a:cs typeface="Calibri" charset="0"/>
              </a:rPr>
              <a:t>The Battle of Yorktown</a:t>
            </a:r>
          </a:p>
        </p:txBody>
      </p:sp>
      <p:pic>
        <p:nvPicPr>
          <p:cNvPr id="36867" name="Picture 7" descr="Cornwallis at Yorktown-John Trumbell-1797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8"/>
          <p:cNvSpPr>
            <a:spLocks noChangeArrowheads="1"/>
          </p:cNvSpPr>
          <p:nvPr/>
        </p:nvSpPr>
        <p:spPr bwMode="auto">
          <a:xfrm>
            <a:off x="2743200" y="5867400"/>
            <a:ext cx="6172200" cy="914400"/>
          </a:xfrm>
          <a:prstGeom prst="wedgeRectCallout">
            <a:avLst>
              <a:gd name="adj1" fmla="val 11287"/>
              <a:gd name="adj2" fmla="val -17583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charset="0"/>
              </a:rPr>
              <a:t>Cornwallis</a:t>
            </a:r>
            <a:r>
              <a:rPr lang="ja-JP" altLang="en-US" sz="3200">
                <a:latin typeface="Calibri" charset="0"/>
              </a:rPr>
              <a:t>’</a:t>
            </a:r>
            <a:r>
              <a:rPr lang="en-US" sz="3200">
                <a:latin typeface="Calibri" charset="0"/>
              </a:rPr>
              <a:t> surrender was the </a:t>
            </a:r>
            <a:br>
              <a:rPr lang="en-US" sz="3200">
                <a:latin typeface="Calibri" charset="0"/>
              </a:rPr>
            </a:br>
            <a:r>
              <a:rPr lang="ja-JP" altLang="en-US" sz="3200">
                <a:latin typeface="Calibri" charset="0"/>
              </a:rPr>
              <a:t>“</a:t>
            </a:r>
            <a:r>
              <a:rPr lang="en-US" sz="3200" i="1">
                <a:latin typeface="Calibri" charset="0"/>
              </a:rPr>
              <a:t>day the world turned upside down</a:t>
            </a:r>
            <a:r>
              <a:rPr lang="ja-JP" altLang="en-US" sz="3200">
                <a:latin typeface="Calibri" charset="0"/>
              </a:rPr>
              <a:t>”</a:t>
            </a:r>
            <a:endParaRPr lang="en-US" sz="3200">
              <a:latin typeface="Calibri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76200" y="76200"/>
            <a:ext cx="5486400" cy="1295400"/>
          </a:xfrm>
          <a:prstGeom prst="wedgeRectCallout">
            <a:avLst>
              <a:gd name="adj1" fmla="val 11579"/>
              <a:gd name="adj2" fmla="val -10384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charset="0"/>
              </a:rPr>
              <a:t>General Cornwallis surrendered to Washington in 1781, ending the American Revolution</a:t>
            </a:r>
            <a:endParaRPr lang="en-US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9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975"/>
            <a:ext cx="5057775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1513"/>
            <a:ext cx="16002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505200" y="180975"/>
            <a:ext cx="5486400" cy="8794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Treaty of Paris in 1783 ended the American Revolution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572000" y="1219200"/>
            <a:ext cx="4419600" cy="485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The treaty gave America:</a:t>
            </a:r>
            <a:endParaRPr lang="en-US" sz="3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4313" y="1828800"/>
            <a:ext cx="3697287" cy="4968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US" sz="3200">
                <a:latin typeface="Calibri" charset="0"/>
              </a:rPr>
              <a:t>Full independence </a:t>
            </a:r>
          </a:p>
        </p:txBody>
      </p:sp>
      <p:pic>
        <p:nvPicPr>
          <p:cNvPr id="58373" name="Picture 5" descr="http://storiesofusa.com/images/first-american-us-flag-1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38400"/>
            <a:ext cx="3695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94313" y="2438400"/>
            <a:ext cx="3697287" cy="1668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US" sz="3200">
                <a:latin typeface="Calibri" charset="0"/>
              </a:rPr>
              <a:t>All territory east of Mississippi River, between Canada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&amp; Florida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94313" y="4348163"/>
            <a:ext cx="3695700" cy="16684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US" sz="3200">
                <a:latin typeface="Calibri" charset="0"/>
              </a:rPr>
              <a:t>The removal of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the British army from U.S. claims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in America</a:t>
            </a:r>
          </a:p>
        </p:txBody>
      </p:sp>
    </p:spTree>
    <p:extLst>
      <p:ext uri="{BB962C8B-B14F-4D97-AF65-F5344CB8AC3E}">
        <p14:creationId xmlns:p14="http://schemas.microsoft.com/office/powerpoint/2010/main" val="259675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8438"/>
            <a:ext cx="544988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410200"/>
            <a:ext cx="1881187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250" y="123825"/>
            <a:ext cx="3816350" cy="485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North America </a:t>
            </a: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Calibri" charset="0"/>
              </a:rPr>
              <a:t>1754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3825"/>
            <a:ext cx="5100638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410200"/>
            <a:ext cx="1884362" cy="123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8850" y="76200"/>
            <a:ext cx="4165600" cy="4968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North America </a:t>
            </a: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Calibri" charset="0"/>
              </a:rPr>
              <a:t>1763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338"/>
            <a:ext cx="516731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121275"/>
            <a:ext cx="1497013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1200" y="76200"/>
            <a:ext cx="4165600" cy="4968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North America </a:t>
            </a:r>
            <a:r>
              <a:rPr 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Calibri" charset="0"/>
              </a:rPr>
              <a:t>1783</a:t>
            </a:r>
          </a:p>
        </p:txBody>
      </p:sp>
    </p:spTree>
    <p:extLst>
      <p:ext uri="{BB962C8B-B14F-4D97-AF65-F5344CB8AC3E}">
        <p14:creationId xmlns:p14="http://schemas.microsoft.com/office/powerpoint/2010/main" val="37794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1143000"/>
          </a:xfrm>
        </p:spPr>
        <p:txBody>
          <a:bodyPr/>
          <a:lstStyle/>
          <a:p>
            <a:r>
              <a:rPr lang="en-US" sz="3600">
                <a:latin typeface="Calibri" charset="0"/>
                <a:cs typeface="Calibri" charset="0"/>
              </a:rPr>
              <a:t>Quick Class Discussion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5029200" cy="5791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>
                <a:solidFill>
                  <a:srgbClr val="FF0000"/>
                </a:solidFill>
                <a:latin typeface="Calibri" charset="0"/>
                <a:cs typeface="Calibri" charset="0"/>
              </a:rPr>
              <a:t>What was the biggest advantage the American colonists had during the Revolutionary War?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What was the biggest advantage that Great Britain had during the Revolutionary War?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200">
                <a:latin typeface="Calibri" charset="0"/>
                <a:cs typeface="Calibri" charset="0"/>
              </a:rPr>
              <a:t>Based on this chart, who should win the war?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5029200" y="6096000"/>
            <a:ext cx="152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2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1143000"/>
          </a:xfrm>
        </p:spPr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Revolutionary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5029200" cy="5791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sz="3600">
                <a:latin typeface="Calibri" charset="0"/>
                <a:cs typeface="Calibri" charset="0"/>
              </a:rPr>
              <a:t>When the war began, the British had a clear military advantage: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3600">
                <a:latin typeface="Calibri" charset="0"/>
                <a:cs typeface="Calibri" charset="0"/>
              </a:rPr>
              <a:t>400% larger &amp; more experienced army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3600">
                <a:latin typeface="Calibri" charset="0"/>
                <a:cs typeface="Calibri" charset="0"/>
              </a:rPr>
              <a:t>More money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3600">
                <a:latin typeface="Calibri" charset="0"/>
                <a:cs typeface="Calibri" charset="0"/>
              </a:rPr>
              <a:t>The world</a:t>
            </a:r>
            <a:r>
              <a:rPr lang="ja-JP" altLang="en-US" sz="3600">
                <a:latin typeface="Calibri" charset="0"/>
                <a:cs typeface="Calibri" charset="0"/>
              </a:rPr>
              <a:t>’</a:t>
            </a:r>
            <a:r>
              <a:rPr lang="en-US" sz="3600">
                <a:latin typeface="Calibri" charset="0"/>
                <a:cs typeface="Calibri" charset="0"/>
              </a:rPr>
              <a:t>s most dominant navy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3600">
                <a:latin typeface="Calibri" charset="0"/>
                <a:cs typeface="Calibri" charset="0"/>
              </a:rPr>
              <a:t>Manufacturing to make war supplies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029200" y="6096000"/>
            <a:ext cx="152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990600"/>
          </a:xfrm>
        </p:spPr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Revolutionary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5029200" cy="5791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>
                <a:latin typeface="Calibri" charset="0"/>
                <a:cs typeface="Calibri" charset="0"/>
              </a:rPr>
              <a:t>But, the American colonists had:</a:t>
            </a:r>
          </a:p>
          <a:p>
            <a:pPr lvl="1">
              <a:lnSpc>
                <a:spcPct val="95000"/>
              </a:lnSpc>
            </a:pPr>
            <a:r>
              <a:rPr lang="en-US" sz="3600">
                <a:latin typeface="Calibri" charset="0"/>
                <a:cs typeface="Calibri" charset="0"/>
              </a:rPr>
              <a:t>Familiarity with the environment </a:t>
            </a:r>
          </a:p>
          <a:p>
            <a:pPr lvl="1">
              <a:lnSpc>
                <a:spcPct val="95000"/>
              </a:lnSpc>
            </a:pPr>
            <a:r>
              <a:rPr lang="en-US" sz="3600">
                <a:latin typeface="Calibri" charset="0"/>
                <a:cs typeface="Calibri" charset="0"/>
              </a:rPr>
              <a:t>A commitment to win the war </a:t>
            </a:r>
          </a:p>
          <a:p>
            <a:pPr lvl="1">
              <a:lnSpc>
                <a:spcPct val="95000"/>
              </a:lnSpc>
            </a:pPr>
            <a:r>
              <a:rPr lang="en-US" sz="3600">
                <a:latin typeface="Calibri" charset="0"/>
                <a:cs typeface="Calibri" charset="0"/>
              </a:rPr>
              <a:t>Short supply lines to their soldiers</a:t>
            </a:r>
          </a:p>
          <a:p>
            <a:pPr lvl="1">
              <a:lnSpc>
                <a:spcPct val="95000"/>
              </a:lnSpc>
            </a:pPr>
            <a:r>
              <a:rPr lang="en-US" sz="3600">
                <a:latin typeface="Calibri" charset="0"/>
                <a:cs typeface="Calibri" charset="0"/>
              </a:rPr>
              <a:t>A</a:t>
            </a:r>
            <a:r>
              <a:rPr lang="en-US" sz="3000">
                <a:latin typeface="Calibri" charset="0"/>
                <a:cs typeface="Calibri" charset="0"/>
              </a:rPr>
              <a:t> </a:t>
            </a:r>
            <a:r>
              <a:rPr lang="en-US" sz="3600">
                <a:latin typeface="Calibri" charset="0"/>
                <a:cs typeface="Calibri" charset="0"/>
              </a:rPr>
              <a:t>defensive</a:t>
            </a:r>
            <a:r>
              <a:rPr lang="en-US" sz="3000">
                <a:latin typeface="Calibri" charset="0"/>
                <a:cs typeface="Calibri" charset="0"/>
              </a:rPr>
              <a:t> </a:t>
            </a:r>
            <a:r>
              <a:rPr lang="en-US" sz="3600">
                <a:latin typeface="Calibri" charset="0"/>
                <a:cs typeface="Calibri" charset="0"/>
              </a:rPr>
              <a:t>strategy to outlast the British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457200" y="990600"/>
            <a:ext cx="5792788" cy="898525"/>
          </a:xfrm>
          <a:prstGeom prst="wedgeRectCallout">
            <a:avLst>
              <a:gd name="adj1" fmla="val -14278"/>
              <a:gd name="adj2" fmla="val 474801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15000"/>
              </a:spcBef>
              <a:buSzPct val="75000"/>
              <a:buFont typeface="Arial" charset="0"/>
              <a:buNone/>
            </a:pPr>
            <a:r>
              <a:rPr kumimoji="1" lang="en-US" sz="3200">
                <a:latin typeface="Calibri" charset="0"/>
              </a:rPr>
              <a:t>To win, the English had to find &amp; defeat the Continental Army</a:t>
            </a:r>
            <a:endParaRPr lang="en-US" sz="3200">
              <a:latin typeface="Calibri" charset="0"/>
            </a:endParaRP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609600" y="228600"/>
            <a:ext cx="6324600" cy="838200"/>
          </a:xfrm>
          <a:prstGeom prst="wedgeRectCallout">
            <a:avLst>
              <a:gd name="adj1" fmla="val -12412"/>
              <a:gd name="adj2" fmla="val 33003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>
                <a:latin typeface="Calibri" charset="0"/>
              </a:rPr>
              <a:t>Britain under-estimated the colonial commitment to independence</a:t>
            </a:r>
          </a:p>
        </p:txBody>
      </p:sp>
    </p:spTree>
    <p:extLst>
      <p:ext uri="{BB962C8B-B14F-4D97-AF65-F5344CB8AC3E}">
        <p14:creationId xmlns:p14="http://schemas.microsoft.com/office/powerpoint/2010/main" val="44656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animBg="1"/>
      <p:bldP spid="287750" grpId="0" animBg="1"/>
      <p:bldP spid="2877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upload.wikimedia.org/wikipedia/commons/4/41/General_George_Washington_at_Trenton_by_John_Trumb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350"/>
            <a:ext cx="45148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33350"/>
            <a:ext cx="4191000" cy="2062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As leader of the Continental Army, George Washington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was the symbol of the American cause</a:t>
            </a:r>
            <a:endParaRPr lang="en-US" sz="32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373313"/>
            <a:ext cx="4191000" cy="12842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He had to build a professional army &amp; coordinate the militias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810000"/>
            <a:ext cx="4191000" cy="28606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</a:rPr>
              <a:t>Encouraged common citizens &amp; volunteer soldiers to support the war even when the British seemed destined to win during the early years of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42754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American </a:t>
            </a:r>
            <a:r>
              <a:rPr lang="en-US" u="sng">
                <a:solidFill>
                  <a:schemeClr val="tx1"/>
                </a:solidFill>
                <a:latin typeface="Calibri" charset="0"/>
                <a:cs typeface="Calibri" charset="0"/>
              </a:rPr>
              <a:t>Military</a:t>
            </a:r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:</a:t>
            </a:r>
            <a:r>
              <a:rPr lang="en-US">
                <a:latin typeface="Calibri" charset="0"/>
                <a:cs typeface="Calibri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Continental Army, </a:t>
            </a:r>
            <a:r>
              <a:rPr lang="en-US">
                <a:solidFill>
                  <a:srgbClr val="006600"/>
                </a:solidFill>
                <a:latin typeface="Calibri" charset="0"/>
                <a:cs typeface="Calibri" charset="0"/>
              </a:rPr>
              <a:t>Colonial Militias, </a:t>
            </a:r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&amp; </a:t>
            </a:r>
            <a:r>
              <a:rPr lang="en-US">
                <a:solidFill>
                  <a:schemeClr val="folHlink"/>
                </a:solidFill>
                <a:latin typeface="Calibri" charset="0"/>
                <a:cs typeface="Calibri" charset="0"/>
              </a:rPr>
              <a:t>Civilians</a:t>
            </a:r>
          </a:p>
        </p:txBody>
      </p:sp>
      <p:pic>
        <p:nvPicPr>
          <p:cNvPr id="22531" name="Picture 5" descr="revolutionary-war-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0"/>
            <a:ext cx="5995987" cy="6858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1" name="Picture 7" descr="Militia_at_Guil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1563"/>
            <a:ext cx="6249988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2" name="Picture 8" descr="Molly-Pit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6324600" cy="48958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Calibri" charset="0"/>
              </a:rPr>
              <a:t>Differing Military Strategies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sng">
                <a:solidFill>
                  <a:srgbClr val="0000CC"/>
                </a:solidFill>
                <a:latin typeface="Calibri" charset="0"/>
              </a:rPr>
              <a:t>The Americans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sng">
                <a:solidFill>
                  <a:schemeClr val="folHlink"/>
                </a:solidFill>
                <a:latin typeface="Calibri" charset="0"/>
              </a:rPr>
              <a:t>The British</a:t>
            </a:r>
          </a:p>
        </p:txBody>
      </p:sp>
      <p:sp>
        <p:nvSpPr>
          <p:cNvPr id="24167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0" y="1447800"/>
            <a:ext cx="4572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rgbClr val="0000CC"/>
                </a:solidFill>
                <a:latin typeface="Calibri" charset="0"/>
                <a:cs typeface="Calibri" charset="0"/>
              </a:rPr>
              <a:t>Outlast the British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rgbClr val="0000CC"/>
                </a:solidFill>
                <a:latin typeface="Calibri" charset="0"/>
                <a:cs typeface="Calibri" charset="0"/>
              </a:rPr>
              <a:t>Defend colonial lands &amp; drag out the war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rgbClr val="0000CC"/>
                </a:solidFill>
                <a:latin typeface="Calibri" charset="0"/>
                <a:cs typeface="Calibri" charset="0"/>
              </a:rPr>
              <a:t>Guerilla tactics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rgbClr val="0000CC"/>
                </a:solidFill>
                <a:latin typeface="Calibri" charset="0"/>
                <a:cs typeface="Calibri" charset="0"/>
              </a:rPr>
              <a:t>Make an alliance with France</a:t>
            </a:r>
          </a:p>
        </p:txBody>
      </p:sp>
      <p:sp>
        <p:nvSpPr>
          <p:cNvPr id="241675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495800" y="1371600"/>
            <a:ext cx="46482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Divide &amp; Conquer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Use Loyalists, seize property, encourage slave revolts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Split</a:t>
            </a:r>
            <a:r>
              <a:rPr lang="en-US" sz="3000">
                <a:solidFill>
                  <a:schemeClr val="folHlink"/>
                </a:solidFill>
                <a:latin typeface="Calibri" charset="0"/>
                <a:cs typeface="Calibri" charset="0"/>
              </a:rPr>
              <a:t> </a:t>
            </a: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the</a:t>
            </a:r>
            <a:r>
              <a:rPr lang="en-US" sz="3000">
                <a:solidFill>
                  <a:schemeClr val="folHlink"/>
                </a:solidFill>
                <a:latin typeface="Calibri" charset="0"/>
                <a:cs typeface="Calibri" charset="0"/>
              </a:rPr>
              <a:t> </a:t>
            </a: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Northern &amp; Southern colonies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solidFill>
                  <a:schemeClr val="folHlink"/>
                </a:solidFill>
                <a:latin typeface="Calibri" charset="0"/>
                <a:cs typeface="Calibri" charset="0"/>
              </a:rPr>
              <a:t>Blockade ports to prevent trade</a:t>
            </a:r>
          </a:p>
        </p:txBody>
      </p:sp>
      <p:pic>
        <p:nvPicPr>
          <p:cNvPr id="241677" name="Picture 13" descr="General_George_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"/>
          <a:stretch>
            <a:fillRect/>
          </a:stretch>
        </p:blipFill>
        <p:spPr bwMode="auto">
          <a:xfrm>
            <a:off x="914400" y="1676400"/>
            <a:ext cx="2819400" cy="4191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914400" y="755650"/>
            <a:ext cx="2895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alibri" charset="0"/>
              </a:rPr>
              <a:t>General Washington</a:t>
            </a:r>
          </a:p>
        </p:txBody>
      </p:sp>
      <p:pic>
        <p:nvPicPr>
          <p:cNvPr id="241679" name="Picture 15" descr="american-flag-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7213"/>
            <a:ext cx="1981200" cy="122078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5692775" y="762000"/>
            <a:ext cx="2895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  <a:latin typeface="Calibri" charset="0"/>
              </a:rPr>
              <a:t>General </a:t>
            </a:r>
            <a:br>
              <a:rPr lang="en-US" sz="3200">
                <a:solidFill>
                  <a:schemeClr val="folHlink"/>
                </a:solidFill>
                <a:latin typeface="Calibri" charset="0"/>
              </a:rPr>
            </a:br>
            <a:r>
              <a:rPr lang="en-US" sz="3200">
                <a:solidFill>
                  <a:schemeClr val="folHlink"/>
                </a:solidFill>
                <a:latin typeface="Calibri" charset="0"/>
              </a:rPr>
              <a:t>Gage</a:t>
            </a:r>
          </a:p>
        </p:txBody>
      </p:sp>
      <p:pic>
        <p:nvPicPr>
          <p:cNvPr id="241684" name="Picture 20" descr="ThomasGageByCop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1892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5" name="Picture 21" descr="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5638800"/>
            <a:ext cx="1981200" cy="12192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86" name="AutoShape 22"/>
          <p:cNvSpPr>
            <a:spLocks noChangeArrowheads="1"/>
          </p:cNvSpPr>
          <p:nvPr/>
        </p:nvSpPr>
        <p:spPr bwMode="auto">
          <a:xfrm>
            <a:off x="685800" y="5486400"/>
            <a:ext cx="7924800" cy="1066800"/>
          </a:xfrm>
          <a:prstGeom prst="wedgeRectCallout">
            <a:avLst>
              <a:gd name="adj1" fmla="val -40745"/>
              <a:gd name="adj2" fmla="val -376787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Calibri" charset="0"/>
              </a:rPr>
              <a:t>As long as Britain did not defeat the Continental Army, England could not win</a:t>
            </a:r>
          </a:p>
        </p:txBody>
      </p:sp>
    </p:spTree>
    <p:extLst>
      <p:ext uri="{BB962C8B-B14F-4D97-AF65-F5344CB8AC3E}">
        <p14:creationId xmlns:p14="http://schemas.microsoft.com/office/powerpoint/2010/main" val="6038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9" grpId="0"/>
      <p:bldP spid="241674" grpId="0" build="p"/>
      <p:bldP spid="241675" grpId="0" build="p"/>
      <p:bldP spid="241678" grpId="0"/>
      <p:bldP spid="241681" grpId="0"/>
      <p:bldP spid="2416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7620000" y="2895600"/>
            <a:ext cx="990600" cy="609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294929" name="AutoShape 17"/>
          <p:cNvSpPr>
            <a:spLocks noChangeArrowheads="1"/>
          </p:cNvSpPr>
          <p:nvPr/>
        </p:nvSpPr>
        <p:spPr bwMode="auto">
          <a:xfrm>
            <a:off x="4876800" y="2590800"/>
            <a:ext cx="4114800" cy="3886200"/>
          </a:xfrm>
          <a:prstGeom prst="wedgeRectCallout">
            <a:avLst>
              <a:gd name="adj1" fmla="val -79282"/>
              <a:gd name="adj2" fmla="val -3210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Calibri" charset="0"/>
              </a:rPr>
              <a:t>The American Revolution began at Lexington &amp; Concord</a:t>
            </a:r>
          </a:p>
        </p:txBody>
      </p:sp>
      <p:pic>
        <p:nvPicPr>
          <p:cNvPr id="294930" name="Picture 18" descr="Shot Hear Round the World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824288" cy="23495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57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602</Words>
  <Application>Microsoft Macintosh PowerPoint</Application>
  <PresentationFormat>On-screen Show (4:3)</PresentationFormat>
  <Paragraphs>73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American Revolution</vt:lpstr>
      <vt:lpstr>PowerPoint Presentation</vt:lpstr>
      <vt:lpstr>Quick Class Discussion</vt:lpstr>
      <vt:lpstr>Revolutionary War</vt:lpstr>
      <vt:lpstr>Revolutionary War</vt:lpstr>
      <vt:lpstr>PowerPoint Presentation</vt:lpstr>
      <vt:lpstr>American Military: Continental Army, Colonial Militias, &amp; Civilians</vt:lpstr>
      <vt:lpstr>PowerPoint Presentation</vt:lpstr>
      <vt:lpstr>PowerPoint Presentation</vt:lpstr>
      <vt:lpstr>PowerPoint Presentation</vt:lpstr>
      <vt:lpstr>British Seizure &amp; Burning of New York, 1776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Battle of Yorktown Video</vt:lpstr>
      <vt:lpstr>The Battle of Yorktown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Lauren James</dc:creator>
  <cp:lastModifiedBy>Lauren James</cp:lastModifiedBy>
  <cp:revision>1</cp:revision>
  <dcterms:created xsi:type="dcterms:W3CDTF">2014-03-06T19:49:51Z</dcterms:created>
  <dcterms:modified xsi:type="dcterms:W3CDTF">2014-03-11T12:39:12Z</dcterms:modified>
</cp:coreProperties>
</file>